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8" r:id="rId5"/>
    <p:sldId id="301" r:id="rId6"/>
    <p:sldId id="304" r:id="rId7"/>
    <p:sldId id="362" r:id="rId8"/>
    <p:sldId id="426" r:id="rId9"/>
    <p:sldId id="427" r:id="rId10"/>
    <p:sldId id="289" r:id="rId11"/>
    <p:sldId id="420" r:id="rId12"/>
    <p:sldId id="424" r:id="rId13"/>
  </p:sldIdLst>
  <p:sldSz cx="9144000" cy="6858000" type="screen4x3"/>
  <p:notesSz cx="6858000" cy="9144000"/>
  <p:defaultTextStyle>
    <a:defPPr>
      <a:defRPr lang="v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F27"/>
    <a:srgbClr val="F2C33E"/>
    <a:srgbClr val="CC99FF"/>
    <a:srgbClr val="E5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6" autoAdjust="0"/>
    <p:restoredTop sz="94522" autoAdjust="0"/>
  </p:normalViewPr>
  <p:slideViewPr>
    <p:cSldViewPr>
      <p:cViewPr varScale="1">
        <p:scale>
          <a:sx n="62" d="100"/>
          <a:sy n="62" d="100"/>
        </p:scale>
        <p:origin x="47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09T12:27:33.808" idx="1">
    <p:pos x="5087" y="1061"/>
    <p:text>Check lại đơn vị tính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6DF23-D317-49F6-998E-D525263CB93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82FAD3-E0D4-4575-A4A6-2789EF12486E}">
      <dgm:prSet phldrT="[Text]" custT="1"/>
      <dgm:spPr>
        <a:solidFill>
          <a:srgbClr val="0B7F27"/>
        </a:solidFill>
        <a:ln>
          <a:noFill/>
        </a:ln>
      </dgm:spPr>
      <dgm:t>
        <a:bodyPr/>
        <a:lstStyle/>
        <a:p>
          <a:r>
            <a:rPr lang="en-US" sz="1600" dirty="0"/>
            <a:t>T</a:t>
          </a:r>
          <a:r>
            <a:rPr lang="vi" sz="1600" dirty="0"/>
            <a:t>rợ cấp phân bón</a:t>
          </a:r>
        </a:p>
      </dgm:t>
    </dgm:pt>
    <dgm:pt modelId="{B9B66FC6-0A2C-42D8-9E0A-930F7741D46F}" type="parTrans" cxnId="{2C5BD5CF-A1A5-4BA6-BAE7-F3997CEF35E7}">
      <dgm:prSet/>
      <dgm:spPr/>
      <dgm:t>
        <a:bodyPr/>
        <a:lstStyle/>
        <a:p>
          <a:endParaRPr lang="en-US" sz="1600"/>
        </a:p>
      </dgm:t>
    </dgm:pt>
    <dgm:pt modelId="{7D4C3965-4317-4820-9056-2F1E572664BE}" type="sibTrans" cxnId="{2C5BD5CF-A1A5-4BA6-BAE7-F3997CEF35E7}">
      <dgm:prSet/>
      <dgm:spPr/>
      <dgm:t>
        <a:bodyPr/>
        <a:lstStyle/>
        <a:p>
          <a:endParaRPr lang="en-US" sz="1600"/>
        </a:p>
      </dgm:t>
    </dgm:pt>
    <dgm:pt modelId="{4496B6C6-30A8-44C7-A413-17400F7A072A}">
      <dgm:prSet phldrT="[Text]" custT="1"/>
      <dgm:spPr>
        <a:ln>
          <a:solidFill>
            <a:srgbClr val="0B7F27"/>
          </a:solidFill>
        </a:ln>
      </dgm:spPr>
      <dgm:t>
        <a:bodyPr lIns="0" tIns="0" rIns="0" bIns="0"/>
        <a:lstStyle/>
        <a:p>
          <a:pPr marL="234950" indent="-123825">
            <a:lnSpc>
              <a:spcPct val="100000"/>
            </a:lnSpc>
          </a:pPr>
          <a:r>
            <a:rPr lang="vi" sz="1600" dirty="0">
              <a:latin typeface="Calibri" pitchFamily="34" charset="0"/>
              <a:cs typeface="Calibri" pitchFamily="34" charset="0"/>
            </a:rPr>
            <a:t>Chính phủ trợ cấp </a:t>
          </a:r>
          <a:r>
            <a:rPr lang="vi-VN" sz="1600" dirty="0">
              <a:latin typeface="Calibri" pitchFamily="34" charset="0"/>
              <a:cs typeface="Calibri" pitchFamily="34" charset="0"/>
            </a:rPr>
            <a:t>ở mức cao</a:t>
          </a:r>
          <a:r>
            <a:rPr lang="vi" sz="1600" dirty="0">
              <a:latin typeface="Calibri" pitchFamily="34" charset="0"/>
              <a:cs typeface="Calibri" pitchFamily="34" charset="0"/>
            </a:rPr>
            <a:t> cho phân bón urê ở Ấn Độ trong nhiều thập kỷ</a:t>
          </a:r>
          <a:endParaRPr lang="en-US" sz="16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</dgm:t>
    </dgm:pt>
    <dgm:pt modelId="{1EB97C6A-ABF9-4E4A-9213-14435E91AD09}" type="parTrans" cxnId="{527C5749-9D4B-41E9-9F39-67F48E5DB9BA}">
      <dgm:prSet/>
      <dgm:spPr/>
      <dgm:t>
        <a:bodyPr/>
        <a:lstStyle/>
        <a:p>
          <a:endParaRPr lang="en-US" sz="1600"/>
        </a:p>
      </dgm:t>
    </dgm:pt>
    <dgm:pt modelId="{510B1F27-8673-425F-8319-BACAE3AF310D}" type="sibTrans" cxnId="{527C5749-9D4B-41E9-9F39-67F48E5DB9BA}">
      <dgm:prSet/>
      <dgm:spPr/>
      <dgm:t>
        <a:bodyPr/>
        <a:lstStyle/>
        <a:p>
          <a:endParaRPr lang="en-US" sz="1600"/>
        </a:p>
      </dgm:t>
    </dgm:pt>
    <dgm:pt modelId="{C5328B7B-760B-4B5B-9DDE-4AF4D560045A}">
      <dgm:prSet phldrT="[Text]" custT="1"/>
      <dgm:spPr>
        <a:ln>
          <a:solidFill>
            <a:srgbClr val="0B7F27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sz="1600" kern="1200" dirty="0">
            <a:latin typeface="Calibri" pitchFamily="34" charset="0"/>
            <a:cs typeface="Calibri" pitchFamily="34" charset="0"/>
          </a:endParaRPr>
        </a:p>
      </dgm:t>
    </dgm:pt>
    <dgm:pt modelId="{54098823-BD3D-424B-B78D-550B74FC3516}" type="parTrans" cxnId="{0D423F07-94EE-47F7-BFE4-457A48CB8340}">
      <dgm:prSet/>
      <dgm:spPr/>
      <dgm:t>
        <a:bodyPr/>
        <a:lstStyle/>
        <a:p>
          <a:endParaRPr lang="en-US" sz="1600"/>
        </a:p>
      </dgm:t>
    </dgm:pt>
    <dgm:pt modelId="{F984DBE3-A895-47A1-A50F-A11E0E0CD878}" type="sibTrans" cxnId="{0D423F07-94EE-47F7-BFE4-457A48CB8340}">
      <dgm:prSet/>
      <dgm:spPr/>
      <dgm:t>
        <a:bodyPr/>
        <a:lstStyle/>
        <a:p>
          <a:endParaRPr lang="en-US" sz="1600"/>
        </a:p>
      </dgm:t>
    </dgm:pt>
    <dgm:pt modelId="{E341BF63-7297-4E6B-A4C3-0EEE446F1970}">
      <dgm:prSet phldrT="[Text]" custT="1"/>
      <dgm:spPr>
        <a:solidFill>
          <a:srgbClr val="0B7F27"/>
        </a:solidFill>
        <a:ln>
          <a:noFill/>
        </a:ln>
      </dgm:spPr>
      <dgm:t>
        <a:bodyPr/>
        <a:lstStyle/>
        <a:p>
          <a:r>
            <a:rPr lang="vi" sz="1600" dirty="0"/>
            <a:t>Ảnh hưởng</a:t>
          </a:r>
        </a:p>
      </dgm:t>
    </dgm:pt>
    <dgm:pt modelId="{F2310B1A-AE07-4BCE-8595-D12A7533A926}" type="parTrans" cxnId="{FD7F8C61-A18C-46B6-B15E-70BF6DF40316}">
      <dgm:prSet/>
      <dgm:spPr/>
      <dgm:t>
        <a:bodyPr/>
        <a:lstStyle/>
        <a:p>
          <a:endParaRPr lang="en-US" sz="1600"/>
        </a:p>
      </dgm:t>
    </dgm:pt>
    <dgm:pt modelId="{EBAE8C67-7600-49C7-B0A1-57CCEBED1244}" type="sibTrans" cxnId="{FD7F8C61-A18C-46B6-B15E-70BF6DF40316}">
      <dgm:prSet/>
      <dgm:spPr/>
      <dgm:t>
        <a:bodyPr/>
        <a:lstStyle/>
        <a:p>
          <a:endParaRPr lang="en-US" sz="1600"/>
        </a:p>
      </dgm:t>
    </dgm:pt>
    <dgm:pt modelId="{F7986016-005E-4C68-9D1E-B67373B02EF8}">
      <dgm:prSet phldrT="[Text]" custT="1"/>
      <dgm:spPr>
        <a:noFill/>
        <a:ln>
          <a:solidFill>
            <a:srgbClr val="0B7F27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vi-VN" sz="1600" kern="1200" dirty="0">
              <a:latin typeface="Calibri" pitchFamily="34" charset="0"/>
              <a:cs typeface="Calibri" pitchFamily="34" charset="0"/>
            </a:rPr>
            <a:t>Cơ giới hóa thấp làm giảm năng suất</a:t>
          </a:r>
          <a:endParaRPr lang="vi" sz="1600" kern="1200" dirty="0">
            <a:latin typeface="Calibri" pitchFamily="34" charset="0"/>
            <a:cs typeface="Calibri" pitchFamily="34" charset="0"/>
          </a:endParaRPr>
        </a:p>
      </dgm:t>
    </dgm:pt>
    <dgm:pt modelId="{64A9E5AF-A1B1-4797-BC2B-C3223A8F1AFF}" type="parTrans" cxnId="{48D2C331-5DD7-4443-A7E2-03B8A010A707}">
      <dgm:prSet/>
      <dgm:spPr/>
      <dgm:t>
        <a:bodyPr/>
        <a:lstStyle/>
        <a:p>
          <a:endParaRPr lang="en-US" sz="1600"/>
        </a:p>
      </dgm:t>
    </dgm:pt>
    <dgm:pt modelId="{651395B3-A5BE-49F9-BFA3-5D94FD867CDB}" type="sibTrans" cxnId="{48D2C331-5DD7-4443-A7E2-03B8A010A707}">
      <dgm:prSet/>
      <dgm:spPr/>
      <dgm:t>
        <a:bodyPr/>
        <a:lstStyle/>
        <a:p>
          <a:endParaRPr lang="en-US" sz="1600"/>
        </a:p>
      </dgm:t>
    </dgm:pt>
    <dgm:pt modelId="{3FFB95BB-E201-4573-847F-18D3C7839E45}">
      <dgm:prSet phldrT="[Text]" custT="1"/>
      <dgm:spPr>
        <a:ln>
          <a:solidFill>
            <a:srgbClr val="0B7F27"/>
          </a:solidFill>
        </a:ln>
      </dgm:spPr>
      <dgm:t>
        <a:bodyPr/>
        <a:lstStyle/>
        <a:p>
          <a:pPr marL="234950" indent="-123825">
            <a:lnSpc>
              <a:spcPct val="100000"/>
            </a:lnSpc>
          </a:pPr>
          <a:r>
            <a:rPr lang="vi" sz="1600" dirty="0">
              <a:latin typeface="Calibri" pitchFamily="34" charset="0"/>
            </a:rPr>
            <a:t>Trợ cấp cho phân bón P &amp; K giảm và giá cho người tiêu dùng cuối cùng tăng đáng kể.</a:t>
          </a:r>
          <a:endParaRPr lang="en-US" sz="1600" dirty="0">
            <a:latin typeface="Calibri" pitchFamily="34" charset="0"/>
            <a:cs typeface="Calibri" pitchFamily="34" charset="0"/>
          </a:endParaRPr>
        </a:p>
      </dgm:t>
    </dgm:pt>
    <dgm:pt modelId="{FE1C5715-9ACD-4D3E-9C19-1AB8D2FE35DF}" type="parTrans" cxnId="{4704049A-3D2F-4792-A1D8-B778AEFD1B91}">
      <dgm:prSet/>
      <dgm:spPr/>
      <dgm:t>
        <a:bodyPr/>
        <a:lstStyle/>
        <a:p>
          <a:endParaRPr lang="en-SG" sz="1600"/>
        </a:p>
      </dgm:t>
    </dgm:pt>
    <dgm:pt modelId="{45280A1F-5270-4BC4-A7E1-5CE416217F12}" type="sibTrans" cxnId="{4704049A-3D2F-4792-A1D8-B778AEFD1B91}">
      <dgm:prSet/>
      <dgm:spPr/>
      <dgm:t>
        <a:bodyPr/>
        <a:lstStyle/>
        <a:p>
          <a:endParaRPr lang="en-SG" sz="1600"/>
        </a:p>
      </dgm:t>
    </dgm:pt>
    <dgm:pt modelId="{144EBF9A-EA77-41B9-A481-57898DB1FFBA}">
      <dgm:prSet phldrT="[Text]" custT="1"/>
      <dgm:spPr>
        <a:ln>
          <a:solidFill>
            <a:srgbClr val="0B7F27"/>
          </a:solidFill>
        </a:ln>
      </dgm:spPr>
      <dgm:t>
        <a:bodyPr lIns="0" tIns="0" rIns="0" bIns="0"/>
        <a:lstStyle/>
        <a:p>
          <a:pPr marL="234950" indent="-123825">
            <a:lnSpc>
              <a:spcPct val="100000"/>
            </a:lnSpc>
          </a:pPr>
          <a:r>
            <a:rPr lang="vi-VN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</a:t>
          </a:r>
          <a:r>
            <a:rPr lang="vi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hoảng 10 tỷ đô la Mỹ </a:t>
          </a:r>
          <a:r>
            <a:rPr lang="vi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 </a:t>
          </a:r>
          <a:r>
            <a:rPr lang="vi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Đảm bảo sử dụng rộng </a:t>
          </a:r>
          <a:r>
            <a:rPr lang="vi-VN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rãi</a:t>
          </a:r>
          <a:r>
            <a:rPr lang="vi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Urea - trở thành 'Con bò thần thánh' cho ngân hàng</a:t>
          </a:r>
          <a:r>
            <a:rPr lang="en-US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N</a:t>
          </a:r>
          <a:r>
            <a:rPr lang="vi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ông nghiệp.</a:t>
          </a:r>
        </a:p>
      </dgm:t>
    </dgm:pt>
    <dgm:pt modelId="{411C3558-444D-47BD-A931-A8260EB202BD}" type="parTrans" cxnId="{BB18757C-C01F-41DA-927C-AE9E4E4B45EC}">
      <dgm:prSet/>
      <dgm:spPr/>
      <dgm:t>
        <a:bodyPr/>
        <a:lstStyle/>
        <a:p>
          <a:endParaRPr lang="en-SG" sz="1600"/>
        </a:p>
      </dgm:t>
    </dgm:pt>
    <dgm:pt modelId="{7AF8BA64-F8A9-49AD-9FF9-5322C6F08746}" type="sibTrans" cxnId="{BB18757C-C01F-41DA-927C-AE9E4E4B45EC}">
      <dgm:prSet/>
      <dgm:spPr/>
      <dgm:t>
        <a:bodyPr/>
        <a:lstStyle/>
        <a:p>
          <a:endParaRPr lang="en-SG" sz="1600"/>
        </a:p>
      </dgm:t>
    </dgm:pt>
    <dgm:pt modelId="{500302E6-C593-4EEE-BA62-F958137A04E2}">
      <dgm:prSet custT="1"/>
      <dgm:spPr/>
      <dgm:t>
        <a:bodyPr/>
        <a:lstStyle/>
        <a:p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Tiêu thụ 33 triệu tấn </a:t>
          </a:r>
          <a:r>
            <a:rPr lang="vi-VN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Urea</a:t>
          </a:r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 + 20 triệu tấn DAP, M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O</a:t>
          </a:r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P và các loại phân bón khác</a:t>
          </a:r>
        </a:p>
      </dgm:t>
    </dgm:pt>
    <dgm:pt modelId="{60CE0463-AB85-4A90-9B40-A824386B6A58}" type="parTrans" cxnId="{CF9BC160-BFE6-4D74-AA25-4623312C35D7}">
      <dgm:prSet/>
      <dgm:spPr/>
      <dgm:t>
        <a:bodyPr/>
        <a:lstStyle/>
        <a:p>
          <a:endParaRPr lang="en-SG" sz="1600"/>
        </a:p>
      </dgm:t>
    </dgm:pt>
    <dgm:pt modelId="{EB311B06-E18A-4A42-A5C3-A20D9745FD0E}" type="sibTrans" cxnId="{CF9BC160-BFE6-4D74-AA25-4623312C35D7}">
      <dgm:prSet/>
      <dgm:spPr/>
      <dgm:t>
        <a:bodyPr/>
        <a:lstStyle/>
        <a:p>
          <a:endParaRPr lang="en-SG" sz="1600"/>
        </a:p>
      </dgm:t>
    </dgm:pt>
    <dgm:pt modelId="{D96A5ECE-83FC-40FA-B24B-FAAB0E736844}">
      <dgm:prSet phldrT="[Text]" custT="1"/>
      <dgm:spPr>
        <a:ln>
          <a:solidFill>
            <a:srgbClr val="0B7F27"/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 sz="1600" kern="1200" dirty="0">
            <a:latin typeface="Calibri" pitchFamily="34" charset="0"/>
            <a:cs typeface="Calibri" pitchFamily="34" charset="0"/>
          </a:endParaRPr>
        </a:p>
      </dgm:t>
    </dgm:pt>
    <dgm:pt modelId="{3D59146E-08C6-4A6C-957D-D4665265B2AA}" type="parTrans" cxnId="{1FF17A45-277D-44BE-97E9-183E02C38442}">
      <dgm:prSet/>
      <dgm:spPr/>
      <dgm:t>
        <a:bodyPr/>
        <a:lstStyle/>
        <a:p>
          <a:endParaRPr lang="en-SG" sz="1600"/>
        </a:p>
      </dgm:t>
    </dgm:pt>
    <dgm:pt modelId="{22BE3376-C2AE-45FA-8A5E-F4512BE5497B}" type="sibTrans" cxnId="{1FF17A45-277D-44BE-97E9-183E02C38442}">
      <dgm:prSet/>
      <dgm:spPr/>
      <dgm:t>
        <a:bodyPr/>
        <a:lstStyle/>
        <a:p>
          <a:endParaRPr lang="en-SG" sz="1600"/>
        </a:p>
      </dgm:t>
    </dgm:pt>
    <dgm:pt modelId="{FA369C9E-C510-4BD2-AE84-6AD290BD98D4}">
      <dgm:prSet custT="1"/>
      <dgm:spPr/>
      <dgm:t>
        <a:bodyPr/>
        <a:lstStyle/>
        <a:p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Thị trường dinh dưỡng cây trồng là khoảng </a:t>
          </a:r>
          <a:r>
            <a:rPr lang="vi" sz="1600" b="1" kern="1200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rPr>
            <a:t>Rs </a:t>
          </a:r>
          <a:r>
            <a:rPr lang="vi-VN" sz="1600" b="1" kern="1200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rPr>
            <a:t>450 tỷ (~ 5.47 tỷ USD)</a:t>
          </a:r>
          <a:endParaRPr lang="vi" sz="1600" b="1" kern="1200" dirty="0">
            <a:solidFill>
              <a:srgbClr val="FF0000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9DBA48FB-398A-45A2-B651-5B7B777AB238}" type="parTrans" cxnId="{8FB62427-3B39-42D5-821D-17473FDA0D01}">
      <dgm:prSet/>
      <dgm:spPr/>
      <dgm:t>
        <a:bodyPr/>
        <a:lstStyle/>
        <a:p>
          <a:endParaRPr lang="en-SG" sz="1600"/>
        </a:p>
      </dgm:t>
    </dgm:pt>
    <dgm:pt modelId="{7EA42909-2904-4387-87BB-AAEAD8DC1C3F}" type="sibTrans" cxnId="{8FB62427-3B39-42D5-821D-17473FDA0D01}">
      <dgm:prSet/>
      <dgm:spPr/>
      <dgm:t>
        <a:bodyPr/>
        <a:lstStyle/>
        <a:p>
          <a:endParaRPr lang="en-SG" sz="1600"/>
        </a:p>
      </dgm:t>
    </dgm:pt>
    <dgm:pt modelId="{39DAF45E-36FA-4B82-B535-DD0B83CB2B78}">
      <dgm:prSet custT="1"/>
      <dgm:spPr/>
      <dgm:t>
        <a:bodyPr/>
        <a:lstStyle/>
        <a:p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Thị trường thuốc bảo vệ thực vật là khoảng </a:t>
          </a:r>
          <a:r>
            <a:rPr lang="vi" sz="1600" kern="1200" dirty="0">
              <a:solidFill>
                <a:srgbClr val="00B050"/>
              </a:solidFill>
              <a:latin typeface="Calibri" pitchFamily="34" charset="0"/>
              <a:ea typeface="+mn-ea"/>
              <a:cs typeface="Calibri" pitchFamily="34" charset="0"/>
            </a:rPr>
            <a:t>Rs </a:t>
          </a:r>
          <a:r>
            <a:rPr lang="vi-VN" sz="1600" kern="1200" dirty="0">
              <a:solidFill>
                <a:srgbClr val="00B050"/>
              </a:solidFill>
              <a:latin typeface="Calibri" pitchFamily="34" charset="0"/>
              <a:ea typeface="+mn-ea"/>
              <a:cs typeface="Calibri" pitchFamily="34" charset="0"/>
            </a:rPr>
            <a:t>150 tỷ (~1.8 tỷ USD)</a:t>
          </a:r>
          <a:endParaRPr lang="vi" sz="1600" kern="1200" dirty="0">
            <a:solidFill>
              <a:srgbClr val="00B050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7F9BDA42-26BD-42C4-9AAA-5515A3B499A3}" type="parTrans" cxnId="{728C0EB7-A02C-4D2C-974B-1AC84BFA797F}">
      <dgm:prSet/>
      <dgm:spPr/>
      <dgm:t>
        <a:bodyPr/>
        <a:lstStyle/>
        <a:p>
          <a:endParaRPr lang="en-SG" sz="1600"/>
        </a:p>
      </dgm:t>
    </dgm:pt>
    <dgm:pt modelId="{EBA9685E-7855-41AD-B0D1-8D3457DE221B}" type="sibTrans" cxnId="{728C0EB7-A02C-4D2C-974B-1AC84BFA797F}">
      <dgm:prSet/>
      <dgm:spPr/>
      <dgm:t>
        <a:bodyPr/>
        <a:lstStyle/>
        <a:p>
          <a:endParaRPr lang="en-SG" sz="1600"/>
        </a:p>
      </dgm:t>
    </dgm:pt>
    <dgm:pt modelId="{44427468-D664-48B8-8D1D-411045AF17E3}">
      <dgm:prSet custT="1"/>
      <dgm:spPr/>
      <dgm:t>
        <a:bodyPr/>
        <a:lstStyle/>
        <a:p>
          <a:endParaRPr lang="en-SG" sz="3200" kern="1200" dirty="0"/>
        </a:p>
      </dgm:t>
    </dgm:pt>
    <dgm:pt modelId="{CF4A1B1D-AD5C-4B43-AC9C-858F55D4F990}" type="parTrans" cxnId="{5B27D5E3-8BBE-4566-A808-EB93F4715BC1}">
      <dgm:prSet/>
      <dgm:spPr/>
      <dgm:t>
        <a:bodyPr/>
        <a:lstStyle/>
        <a:p>
          <a:endParaRPr lang="en-SG" sz="1600"/>
        </a:p>
      </dgm:t>
    </dgm:pt>
    <dgm:pt modelId="{6E338FF6-5A96-4BB0-94DA-6E598660BFD8}" type="sibTrans" cxnId="{5B27D5E3-8BBE-4566-A808-EB93F4715BC1}">
      <dgm:prSet/>
      <dgm:spPr/>
      <dgm:t>
        <a:bodyPr/>
        <a:lstStyle/>
        <a:p>
          <a:endParaRPr lang="en-SG" sz="1600"/>
        </a:p>
      </dgm:t>
    </dgm:pt>
    <dgm:pt modelId="{0CF093BA-4EA8-4132-B58B-6FC8035CD657}">
      <dgm:prSet custT="1"/>
      <dgm:spPr/>
      <dgm:t>
        <a:bodyPr/>
        <a:lstStyle/>
        <a:p>
          <a:endParaRPr lang="en-SG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7AF86EA6-094B-4B87-A4AF-5B363D2BB832}" type="parTrans" cxnId="{2A6E9209-8232-42B1-B181-EC6A1D601AF9}">
      <dgm:prSet/>
      <dgm:spPr/>
      <dgm:t>
        <a:bodyPr/>
        <a:lstStyle/>
        <a:p>
          <a:endParaRPr lang="en-SG" sz="1600"/>
        </a:p>
      </dgm:t>
    </dgm:pt>
    <dgm:pt modelId="{5C2B2E0A-A3C6-4E91-8106-C301D2DC7D0A}" type="sibTrans" cxnId="{2A6E9209-8232-42B1-B181-EC6A1D601AF9}">
      <dgm:prSet/>
      <dgm:spPr/>
      <dgm:t>
        <a:bodyPr/>
        <a:lstStyle/>
        <a:p>
          <a:endParaRPr lang="en-SG" sz="1600"/>
        </a:p>
      </dgm:t>
    </dgm:pt>
    <dgm:pt modelId="{2F69944E-9E01-4FAC-AA17-2EDA909FD72B}">
      <dgm:prSet phldrT="[Text]" custT="1"/>
      <dgm:spPr>
        <a:noFill/>
        <a:ln>
          <a:solidFill>
            <a:srgbClr val="0B7F27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600" kern="1200" dirty="0" err="1">
              <a:latin typeface="Calibri" pitchFamily="34" charset="0"/>
              <a:cs typeface="Calibri" pitchFamily="34" charset="0"/>
            </a:rPr>
            <a:t>Cấu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1600" kern="1200" dirty="0" err="1">
              <a:latin typeface="Calibri" pitchFamily="34" charset="0"/>
              <a:cs typeface="Calibri" pitchFamily="34" charset="0"/>
            </a:rPr>
            <a:t>trúc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1600" kern="1200" dirty="0" err="1">
              <a:latin typeface="Calibri" pitchFamily="34" charset="0"/>
              <a:cs typeface="Calibri" pitchFamily="34" charset="0"/>
            </a:rPr>
            <a:t>đất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1600" kern="1200" dirty="0" err="1">
              <a:latin typeface="Calibri" pitchFamily="34" charset="0"/>
              <a:cs typeface="Calibri" pitchFamily="34" charset="0"/>
            </a:rPr>
            <a:t>bị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1600" kern="1200" dirty="0" err="1">
              <a:latin typeface="Calibri" pitchFamily="34" charset="0"/>
              <a:cs typeface="Calibri" pitchFamily="34" charset="0"/>
            </a:rPr>
            <a:t>phá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1600" kern="1200" dirty="0" err="1">
              <a:latin typeface="Calibri" pitchFamily="34" charset="0"/>
              <a:cs typeface="Calibri" pitchFamily="34" charset="0"/>
            </a:rPr>
            <a:t>vỡ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 </a:t>
          </a:r>
          <a:r>
            <a:rPr lang="vi" sz="1600" kern="1200" dirty="0">
              <a:latin typeface="Calibri" pitchFamily="34" charset="0"/>
              <a:cs typeface="Calibri" pitchFamily="34" charset="0"/>
            </a:rPr>
            <a:t>– </a:t>
          </a:r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Các-bon hữu </a:t>
          </a:r>
          <a:r>
            <a:rPr lang="vi" sz="1600" kern="1200" dirty="0">
              <a:latin typeface="Calibri" pitchFamily="34" charset="0"/>
              <a:cs typeface="Calibri" pitchFamily="34" charset="0"/>
            </a:rPr>
            <a:t>cơ giảm từ 3 xuống </a:t>
          </a:r>
          <a:r>
            <a:rPr lang="vi-VN" sz="1600" kern="1200" dirty="0">
              <a:latin typeface="Calibri" pitchFamily="34" charset="0"/>
              <a:cs typeface="Calibri" pitchFamily="34" charset="0"/>
            </a:rPr>
            <a:t>0.</a:t>
          </a:r>
          <a:r>
            <a:rPr lang="vi" sz="1600" kern="1200" dirty="0">
              <a:latin typeface="Calibri" pitchFamily="34" charset="0"/>
              <a:cs typeface="Calibri" pitchFamily="34" charset="0"/>
            </a:rPr>
            <a:t>3%</a:t>
          </a:r>
        </a:p>
      </dgm:t>
    </dgm:pt>
    <dgm:pt modelId="{D72CE1E9-1254-4F7C-B701-7CD7AFF7CDF7}" type="parTrans" cxnId="{83E20955-B28E-4D0A-8C2E-A09B9356C806}">
      <dgm:prSet/>
      <dgm:spPr/>
      <dgm:t>
        <a:bodyPr/>
        <a:lstStyle/>
        <a:p>
          <a:endParaRPr lang="en-SG" sz="1600"/>
        </a:p>
      </dgm:t>
    </dgm:pt>
    <dgm:pt modelId="{789A0D3E-ADA2-4612-9A6A-8E166C381A29}" type="sibTrans" cxnId="{83E20955-B28E-4D0A-8C2E-A09B9356C806}">
      <dgm:prSet/>
      <dgm:spPr/>
      <dgm:t>
        <a:bodyPr/>
        <a:lstStyle/>
        <a:p>
          <a:endParaRPr lang="en-SG" sz="1600"/>
        </a:p>
      </dgm:t>
    </dgm:pt>
    <dgm:pt modelId="{93F59CD7-D342-4C61-8C29-669FA0C69A78}">
      <dgm:prSet phldrT="[Text]" custT="1"/>
      <dgm:spPr>
        <a:noFill/>
        <a:ln>
          <a:solidFill>
            <a:srgbClr val="0B7F27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Chi phí canh tác tăng theo từng mùa - nông dân không kiểm soát được năng suất và giá cả đầu ra</a:t>
          </a: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1D8C1CDD-A3C0-4AFB-9EBD-DD3B96F939B6}" type="parTrans" cxnId="{D2468690-1C82-4243-BFA8-40C32DF6826C}">
      <dgm:prSet/>
      <dgm:spPr/>
      <dgm:t>
        <a:bodyPr/>
        <a:lstStyle/>
        <a:p>
          <a:endParaRPr lang="en-SG" sz="1600"/>
        </a:p>
      </dgm:t>
    </dgm:pt>
    <dgm:pt modelId="{E949536E-345D-4D88-A556-47D700505AB4}" type="sibTrans" cxnId="{D2468690-1C82-4243-BFA8-40C32DF6826C}">
      <dgm:prSet/>
      <dgm:spPr/>
      <dgm:t>
        <a:bodyPr/>
        <a:lstStyle/>
        <a:p>
          <a:endParaRPr lang="en-SG" sz="1600"/>
        </a:p>
      </dgm:t>
    </dgm:pt>
    <dgm:pt modelId="{BCB8277C-D10B-44B9-B517-D9D9CE68564D}">
      <dgm:prSet phldrT="[Text]" custT="1"/>
      <dgm:spPr>
        <a:solidFill>
          <a:srgbClr val="0B7F27"/>
        </a:solidFill>
        <a:ln>
          <a:noFill/>
        </a:ln>
      </dgm:spPr>
      <dgm:t>
        <a:bodyPr/>
        <a:lstStyle/>
        <a:p>
          <a:r>
            <a:rPr lang="vi-VN" sz="1600" dirty="0"/>
            <a:t>Chỉ số</a:t>
          </a:r>
          <a:endParaRPr lang="vi" sz="1600" dirty="0"/>
        </a:p>
      </dgm:t>
    </dgm:pt>
    <dgm:pt modelId="{1A7459B9-D5CC-4441-8D42-98D4BB6EFAFC}" type="sibTrans" cxnId="{947F23F0-522E-41B6-9A6C-70F41A9768B4}">
      <dgm:prSet/>
      <dgm:spPr/>
      <dgm:t>
        <a:bodyPr/>
        <a:lstStyle/>
        <a:p>
          <a:endParaRPr lang="en-US" sz="1600"/>
        </a:p>
      </dgm:t>
    </dgm:pt>
    <dgm:pt modelId="{C90C2FD4-895A-4804-85AE-1EA2966C26A8}" type="parTrans" cxnId="{947F23F0-522E-41B6-9A6C-70F41A9768B4}">
      <dgm:prSet/>
      <dgm:spPr/>
      <dgm:t>
        <a:bodyPr/>
        <a:lstStyle/>
        <a:p>
          <a:endParaRPr lang="en-US" sz="1600"/>
        </a:p>
      </dgm:t>
    </dgm:pt>
    <dgm:pt modelId="{E1B9EAFF-5859-4281-8EF1-03058DECA7A3}" type="pres">
      <dgm:prSet presAssocID="{64B6DF23-D317-49F6-998E-D525263CB93C}" presName="linearFlow" presStyleCnt="0">
        <dgm:presLayoutVars>
          <dgm:dir/>
          <dgm:animLvl val="lvl"/>
          <dgm:resizeHandles val="exact"/>
        </dgm:presLayoutVars>
      </dgm:prSet>
      <dgm:spPr/>
    </dgm:pt>
    <dgm:pt modelId="{C1F3AA5E-B0BF-4C0B-8615-F6986872E20E}" type="pres">
      <dgm:prSet presAssocID="{3482FAD3-E0D4-4575-A4A6-2789EF12486E}" presName="composite" presStyleCnt="0"/>
      <dgm:spPr/>
    </dgm:pt>
    <dgm:pt modelId="{7EBFA035-9F0D-4DDC-9797-587002117F89}" type="pres">
      <dgm:prSet presAssocID="{3482FAD3-E0D4-4575-A4A6-2789EF12486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0D6054D-22BD-4199-AC9A-5C952EA68F54}" type="pres">
      <dgm:prSet presAssocID="{3482FAD3-E0D4-4575-A4A6-2789EF12486E}" presName="descendantText" presStyleLbl="alignAcc1" presStyleIdx="0" presStyleCnt="3" custScaleY="117994" custLinFactNeighborY="2060">
        <dgm:presLayoutVars>
          <dgm:bulletEnabled val="1"/>
        </dgm:presLayoutVars>
      </dgm:prSet>
      <dgm:spPr/>
    </dgm:pt>
    <dgm:pt modelId="{06ABD594-1362-4E8B-9584-2E82A7D2B8A3}" type="pres">
      <dgm:prSet presAssocID="{7D4C3965-4317-4820-9056-2F1E572664BE}" presName="sp" presStyleCnt="0"/>
      <dgm:spPr/>
    </dgm:pt>
    <dgm:pt modelId="{3D8E5F23-967B-4B4B-A93F-CE68FD260019}" type="pres">
      <dgm:prSet presAssocID="{BCB8277C-D10B-44B9-B517-D9D9CE68564D}" presName="composite" presStyleCnt="0"/>
      <dgm:spPr/>
    </dgm:pt>
    <dgm:pt modelId="{71426F59-FC90-480C-A4F0-644C75B5B5BE}" type="pres">
      <dgm:prSet presAssocID="{BCB8277C-D10B-44B9-B517-D9D9CE68564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161C019-5E28-4E86-9115-4C8B9BB77077}" type="pres">
      <dgm:prSet presAssocID="{BCB8277C-D10B-44B9-B517-D9D9CE68564D}" presName="descendantText" presStyleLbl="alignAcc1" presStyleIdx="1" presStyleCnt="3" custScaleY="108602">
        <dgm:presLayoutVars>
          <dgm:bulletEnabled val="1"/>
        </dgm:presLayoutVars>
      </dgm:prSet>
      <dgm:spPr/>
    </dgm:pt>
    <dgm:pt modelId="{7BCCB2E7-4233-4BFE-8D16-D71AC0FC5097}" type="pres">
      <dgm:prSet presAssocID="{1A7459B9-D5CC-4441-8D42-98D4BB6EFAFC}" presName="sp" presStyleCnt="0"/>
      <dgm:spPr/>
    </dgm:pt>
    <dgm:pt modelId="{7AAD7A66-742A-4A7B-8376-ACD380E1E63D}" type="pres">
      <dgm:prSet presAssocID="{E341BF63-7297-4E6B-A4C3-0EEE446F1970}" presName="composite" presStyleCnt="0"/>
      <dgm:spPr/>
    </dgm:pt>
    <dgm:pt modelId="{26346D58-41AD-49A3-B474-72A1E7A29266}" type="pres">
      <dgm:prSet presAssocID="{E341BF63-7297-4E6B-A4C3-0EEE446F197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630127E-7646-4F45-9DB9-08C8BD101560}" type="pres">
      <dgm:prSet presAssocID="{E341BF63-7297-4E6B-A4C3-0EEE446F1970}" presName="descendantText" presStyleLbl="alignAcc1" presStyleIdx="2" presStyleCnt="3" custScaleY="128214">
        <dgm:presLayoutVars>
          <dgm:bulletEnabled val="1"/>
        </dgm:presLayoutVars>
      </dgm:prSet>
      <dgm:spPr/>
    </dgm:pt>
  </dgm:ptLst>
  <dgm:cxnLst>
    <dgm:cxn modelId="{86550902-685A-4389-9496-87960483954F}" type="presOf" srcId="{44427468-D664-48B8-8D1D-411045AF17E3}" destId="{7161C019-5E28-4E86-9115-4C8B9BB77077}" srcOrd="0" destOrd="5" presId="urn:microsoft.com/office/officeart/2005/8/layout/chevron2"/>
    <dgm:cxn modelId="{0D423F07-94EE-47F7-BFE4-457A48CB8340}" srcId="{BCB8277C-D10B-44B9-B517-D9D9CE68564D}" destId="{C5328B7B-760B-4B5B-9DDE-4AF4D560045A}" srcOrd="0" destOrd="0" parTransId="{54098823-BD3D-424B-B78D-550B74FC3516}" sibTransId="{F984DBE3-A895-47A1-A50F-A11E0E0CD878}"/>
    <dgm:cxn modelId="{2A6E9209-8232-42B1-B181-EC6A1D601AF9}" srcId="{BCB8277C-D10B-44B9-B517-D9D9CE68564D}" destId="{0CF093BA-4EA8-4132-B58B-6FC8035CD657}" srcOrd="1" destOrd="0" parTransId="{7AF86EA6-094B-4B87-A4AF-5B363D2BB832}" sibTransId="{5C2B2E0A-A3C6-4E91-8106-C301D2DC7D0A}"/>
    <dgm:cxn modelId="{8FB62427-3B39-42D5-821D-17473FDA0D01}" srcId="{BCB8277C-D10B-44B9-B517-D9D9CE68564D}" destId="{FA369C9E-C510-4BD2-AE84-6AD290BD98D4}" srcOrd="3" destOrd="0" parTransId="{9DBA48FB-398A-45A2-B651-5B7B777AB238}" sibTransId="{7EA42909-2904-4387-87BB-AAEAD8DC1C3F}"/>
    <dgm:cxn modelId="{48D2C331-5DD7-4443-A7E2-03B8A010A707}" srcId="{E341BF63-7297-4E6B-A4C3-0EEE446F1970}" destId="{F7986016-005E-4C68-9D1E-B67373B02EF8}" srcOrd="0" destOrd="0" parTransId="{64A9E5AF-A1B1-4797-BC2B-C3223A8F1AFF}" sibTransId="{651395B3-A5BE-49F9-BFA3-5D94FD867CDB}"/>
    <dgm:cxn modelId="{FD7DAC34-1C69-4F5C-8CF3-B3CD0F618C31}" type="presOf" srcId="{3FFB95BB-E201-4573-847F-18D3C7839E45}" destId="{70D6054D-22BD-4199-AC9A-5C952EA68F54}" srcOrd="0" destOrd="2" presId="urn:microsoft.com/office/officeart/2005/8/layout/chevron2"/>
    <dgm:cxn modelId="{17948939-9100-4D2D-BAE7-0FAE4C2C29CF}" type="presOf" srcId="{39DAF45E-36FA-4B82-B535-DD0B83CB2B78}" destId="{7161C019-5E28-4E86-9115-4C8B9BB77077}" srcOrd="0" destOrd="4" presId="urn:microsoft.com/office/officeart/2005/8/layout/chevron2"/>
    <dgm:cxn modelId="{E64ADD3F-7987-447F-B977-93D5AEA058DE}" type="presOf" srcId="{64B6DF23-D317-49F6-998E-D525263CB93C}" destId="{E1B9EAFF-5859-4281-8EF1-03058DECA7A3}" srcOrd="0" destOrd="0" presId="urn:microsoft.com/office/officeart/2005/8/layout/chevron2"/>
    <dgm:cxn modelId="{637F0D60-93E9-46BD-BC5B-CA5134ADBC9E}" type="presOf" srcId="{93F59CD7-D342-4C61-8C29-669FA0C69A78}" destId="{4630127E-7646-4F45-9DB9-08C8BD101560}" srcOrd="0" destOrd="2" presId="urn:microsoft.com/office/officeart/2005/8/layout/chevron2"/>
    <dgm:cxn modelId="{CF9BC160-BFE6-4D74-AA25-4623312C35D7}" srcId="{BCB8277C-D10B-44B9-B517-D9D9CE68564D}" destId="{500302E6-C593-4EEE-BA62-F958137A04E2}" srcOrd="2" destOrd="0" parTransId="{60CE0463-AB85-4A90-9B40-A824386B6A58}" sibTransId="{EB311B06-E18A-4A42-A5C3-A20D9745FD0E}"/>
    <dgm:cxn modelId="{FD7F8C61-A18C-46B6-B15E-70BF6DF40316}" srcId="{64B6DF23-D317-49F6-998E-D525263CB93C}" destId="{E341BF63-7297-4E6B-A4C3-0EEE446F1970}" srcOrd="2" destOrd="0" parTransId="{F2310B1A-AE07-4BCE-8595-D12A7533A926}" sibTransId="{EBAE8C67-7600-49C7-B0A1-57CCEBED1244}"/>
    <dgm:cxn modelId="{1FF17A45-277D-44BE-97E9-183E02C38442}" srcId="{BCB8277C-D10B-44B9-B517-D9D9CE68564D}" destId="{D96A5ECE-83FC-40FA-B24B-FAAB0E736844}" srcOrd="6" destOrd="0" parTransId="{3D59146E-08C6-4A6C-957D-D4665265B2AA}" sibTransId="{22BE3376-C2AE-45FA-8A5E-F4512BE5497B}"/>
    <dgm:cxn modelId="{527C5749-9D4B-41E9-9F39-67F48E5DB9BA}" srcId="{3482FAD3-E0D4-4575-A4A6-2789EF12486E}" destId="{4496B6C6-30A8-44C7-A413-17400F7A072A}" srcOrd="0" destOrd="0" parTransId="{1EB97C6A-ABF9-4E4A-9213-14435E91AD09}" sibTransId="{510B1F27-8673-425F-8319-BACAE3AF310D}"/>
    <dgm:cxn modelId="{B7A2126D-8426-4A3D-832A-8AC8694F38A1}" type="presOf" srcId="{C5328B7B-760B-4B5B-9DDE-4AF4D560045A}" destId="{7161C019-5E28-4E86-9115-4C8B9BB77077}" srcOrd="0" destOrd="0" presId="urn:microsoft.com/office/officeart/2005/8/layout/chevron2"/>
    <dgm:cxn modelId="{83E20955-B28E-4D0A-8C2E-A09B9356C806}" srcId="{E341BF63-7297-4E6B-A4C3-0EEE446F1970}" destId="{2F69944E-9E01-4FAC-AA17-2EDA909FD72B}" srcOrd="1" destOrd="0" parTransId="{D72CE1E9-1254-4F7C-B701-7CD7AFF7CDF7}" sibTransId="{789A0D3E-ADA2-4612-9A6A-8E166C381A29}"/>
    <dgm:cxn modelId="{A2ECCB77-F073-4DE1-8EF4-63317337A578}" type="presOf" srcId="{4496B6C6-30A8-44C7-A413-17400F7A072A}" destId="{70D6054D-22BD-4199-AC9A-5C952EA68F54}" srcOrd="0" destOrd="0" presId="urn:microsoft.com/office/officeart/2005/8/layout/chevron2"/>
    <dgm:cxn modelId="{1837E479-FCAD-44AD-91DE-E32C2BA97A0A}" type="presOf" srcId="{3482FAD3-E0D4-4575-A4A6-2789EF12486E}" destId="{7EBFA035-9F0D-4DDC-9797-587002117F89}" srcOrd="0" destOrd="0" presId="urn:microsoft.com/office/officeart/2005/8/layout/chevron2"/>
    <dgm:cxn modelId="{BB18757C-C01F-41DA-927C-AE9E4E4B45EC}" srcId="{3482FAD3-E0D4-4575-A4A6-2789EF12486E}" destId="{144EBF9A-EA77-41B9-A481-57898DB1FFBA}" srcOrd="1" destOrd="0" parTransId="{411C3558-444D-47BD-A931-A8260EB202BD}" sibTransId="{7AF8BA64-F8A9-49AD-9FF9-5322C6F08746}"/>
    <dgm:cxn modelId="{D2468690-1C82-4243-BFA8-40C32DF6826C}" srcId="{E341BF63-7297-4E6B-A4C3-0EEE446F1970}" destId="{93F59CD7-D342-4C61-8C29-669FA0C69A78}" srcOrd="2" destOrd="0" parTransId="{1D8C1CDD-A3C0-4AFB-9EBD-DD3B96F939B6}" sibTransId="{E949536E-345D-4D88-A556-47D700505AB4}"/>
    <dgm:cxn modelId="{DFD3F590-377F-4E52-8AAF-5052737D60B2}" type="presOf" srcId="{F7986016-005E-4C68-9D1E-B67373B02EF8}" destId="{4630127E-7646-4F45-9DB9-08C8BD101560}" srcOrd="0" destOrd="0" presId="urn:microsoft.com/office/officeart/2005/8/layout/chevron2"/>
    <dgm:cxn modelId="{D9174898-0354-479A-A740-B31CC76B3DAB}" type="presOf" srcId="{144EBF9A-EA77-41B9-A481-57898DB1FFBA}" destId="{70D6054D-22BD-4199-AC9A-5C952EA68F54}" srcOrd="0" destOrd="1" presId="urn:microsoft.com/office/officeart/2005/8/layout/chevron2"/>
    <dgm:cxn modelId="{4704049A-3D2F-4792-A1D8-B778AEFD1B91}" srcId="{3482FAD3-E0D4-4575-A4A6-2789EF12486E}" destId="{3FFB95BB-E201-4573-847F-18D3C7839E45}" srcOrd="2" destOrd="0" parTransId="{FE1C5715-9ACD-4D3E-9C19-1AB8D2FE35DF}" sibTransId="{45280A1F-5270-4BC4-A7E1-5CE416217F12}"/>
    <dgm:cxn modelId="{F5748EA7-4492-4BBF-8FC2-97F3B930764B}" type="presOf" srcId="{2F69944E-9E01-4FAC-AA17-2EDA909FD72B}" destId="{4630127E-7646-4F45-9DB9-08C8BD101560}" srcOrd="0" destOrd="1" presId="urn:microsoft.com/office/officeart/2005/8/layout/chevron2"/>
    <dgm:cxn modelId="{2AF0D9AF-23FE-4ACE-95DC-4BD7419F8235}" type="presOf" srcId="{500302E6-C593-4EEE-BA62-F958137A04E2}" destId="{7161C019-5E28-4E86-9115-4C8B9BB77077}" srcOrd="0" destOrd="2" presId="urn:microsoft.com/office/officeart/2005/8/layout/chevron2"/>
    <dgm:cxn modelId="{79A567B0-59DE-450D-BB0A-B6B489E1BD6C}" type="presOf" srcId="{0CF093BA-4EA8-4132-B58B-6FC8035CD657}" destId="{7161C019-5E28-4E86-9115-4C8B9BB77077}" srcOrd="0" destOrd="1" presId="urn:microsoft.com/office/officeart/2005/8/layout/chevron2"/>
    <dgm:cxn modelId="{728C0EB7-A02C-4D2C-974B-1AC84BFA797F}" srcId="{BCB8277C-D10B-44B9-B517-D9D9CE68564D}" destId="{39DAF45E-36FA-4B82-B535-DD0B83CB2B78}" srcOrd="4" destOrd="0" parTransId="{7F9BDA42-26BD-42C4-9AAA-5515A3B499A3}" sibTransId="{EBA9685E-7855-41AD-B0D1-8D3457DE221B}"/>
    <dgm:cxn modelId="{2C5BD5CF-A1A5-4BA6-BAE7-F3997CEF35E7}" srcId="{64B6DF23-D317-49F6-998E-D525263CB93C}" destId="{3482FAD3-E0D4-4575-A4A6-2789EF12486E}" srcOrd="0" destOrd="0" parTransId="{B9B66FC6-0A2C-42D8-9E0A-930F7741D46F}" sibTransId="{7D4C3965-4317-4820-9056-2F1E572664BE}"/>
    <dgm:cxn modelId="{843531D4-B7BE-4AB9-BC3E-38130B2DA273}" type="presOf" srcId="{FA369C9E-C510-4BD2-AE84-6AD290BD98D4}" destId="{7161C019-5E28-4E86-9115-4C8B9BB77077}" srcOrd="0" destOrd="3" presId="urn:microsoft.com/office/officeart/2005/8/layout/chevron2"/>
    <dgm:cxn modelId="{5B27D5E3-8BBE-4566-A808-EB93F4715BC1}" srcId="{BCB8277C-D10B-44B9-B517-D9D9CE68564D}" destId="{44427468-D664-48B8-8D1D-411045AF17E3}" srcOrd="5" destOrd="0" parTransId="{CF4A1B1D-AD5C-4B43-AC9C-858F55D4F990}" sibTransId="{6E338FF6-5A96-4BB0-94DA-6E598660BFD8}"/>
    <dgm:cxn modelId="{947F23F0-522E-41B6-9A6C-70F41A9768B4}" srcId="{64B6DF23-D317-49F6-998E-D525263CB93C}" destId="{BCB8277C-D10B-44B9-B517-D9D9CE68564D}" srcOrd="1" destOrd="0" parTransId="{C90C2FD4-895A-4804-85AE-1EA2966C26A8}" sibTransId="{1A7459B9-D5CC-4441-8D42-98D4BB6EFAFC}"/>
    <dgm:cxn modelId="{ED1D51F8-31D9-415C-8C10-823B3C4E7192}" type="presOf" srcId="{E341BF63-7297-4E6B-A4C3-0EEE446F1970}" destId="{26346D58-41AD-49A3-B474-72A1E7A29266}" srcOrd="0" destOrd="0" presId="urn:microsoft.com/office/officeart/2005/8/layout/chevron2"/>
    <dgm:cxn modelId="{5346E1FD-A354-4B1B-9203-46004F46FEEB}" type="presOf" srcId="{BCB8277C-D10B-44B9-B517-D9D9CE68564D}" destId="{71426F59-FC90-480C-A4F0-644C75B5B5BE}" srcOrd="0" destOrd="0" presId="urn:microsoft.com/office/officeart/2005/8/layout/chevron2"/>
    <dgm:cxn modelId="{D5C45CFF-F50C-4279-937D-845635B8F77D}" type="presOf" srcId="{D96A5ECE-83FC-40FA-B24B-FAAB0E736844}" destId="{7161C019-5E28-4E86-9115-4C8B9BB77077}" srcOrd="0" destOrd="6" presId="urn:microsoft.com/office/officeart/2005/8/layout/chevron2"/>
    <dgm:cxn modelId="{80C6626B-365C-418D-A722-F21FDBDB61F8}" type="presParOf" srcId="{E1B9EAFF-5859-4281-8EF1-03058DECA7A3}" destId="{C1F3AA5E-B0BF-4C0B-8615-F6986872E20E}" srcOrd="0" destOrd="0" presId="urn:microsoft.com/office/officeart/2005/8/layout/chevron2"/>
    <dgm:cxn modelId="{E74538F1-5710-4833-A249-DAC14EBDD966}" type="presParOf" srcId="{C1F3AA5E-B0BF-4C0B-8615-F6986872E20E}" destId="{7EBFA035-9F0D-4DDC-9797-587002117F89}" srcOrd="0" destOrd="0" presId="urn:microsoft.com/office/officeart/2005/8/layout/chevron2"/>
    <dgm:cxn modelId="{83EF2A74-B28D-425A-B536-22667E1B69C7}" type="presParOf" srcId="{C1F3AA5E-B0BF-4C0B-8615-F6986872E20E}" destId="{70D6054D-22BD-4199-AC9A-5C952EA68F54}" srcOrd="1" destOrd="0" presId="urn:microsoft.com/office/officeart/2005/8/layout/chevron2"/>
    <dgm:cxn modelId="{07B0B7CF-7057-48CE-AB43-785EF05C387C}" type="presParOf" srcId="{E1B9EAFF-5859-4281-8EF1-03058DECA7A3}" destId="{06ABD594-1362-4E8B-9584-2E82A7D2B8A3}" srcOrd="1" destOrd="0" presId="urn:microsoft.com/office/officeart/2005/8/layout/chevron2"/>
    <dgm:cxn modelId="{D65F9B25-4C74-4E57-B6B1-B8F09B451B3F}" type="presParOf" srcId="{E1B9EAFF-5859-4281-8EF1-03058DECA7A3}" destId="{3D8E5F23-967B-4B4B-A93F-CE68FD260019}" srcOrd="2" destOrd="0" presId="urn:microsoft.com/office/officeart/2005/8/layout/chevron2"/>
    <dgm:cxn modelId="{D732FE3B-9941-4FBB-9AFF-38A74DB253DF}" type="presParOf" srcId="{3D8E5F23-967B-4B4B-A93F-CE68FD260019}" destId="{71426F59-FC90-480C-A4F0-644C75B5B5BE}" srcOrd="0" destOrd="0" presId="urn:microsoft.com/office/officeart/2005/8/layout/chevron2"/>
    <dgm:cxn modelId="{7284FB89-1FF9-4BDC-82D6-A9CDF70CF92F}" type="presParOf" srcId="{3D8E5F23-967B-4B4B-A93F-CE68FD260019}" destId="{7161C019-5E28-4E86-9115-4C8B9BB77077}" srcOrd="1" destOrd="0" presId="urn:microsoft.com/office/officeart/2005/8/layout/chevron2"/>
    <dgm:cxn modelId="{09DF8261-FF41-42A2-9B14-1102498FAF23}" type="presParOf" srcId="{E1B9EAFF-5859-4281-8EF1-03058DECA7A3}" destId="{7BCCB2E7-4233-4BFE-8D16-D71AC0FC5097}" srcOrd="3" destOrd="0" presId="urn:microsoft.com/office/officeart/2005/8/layout/chevron2"/>
    <dgm:cxn modelId="{5215B006-605F-4505-868F-273C427857A3}" type="presParOf" srcId="{E1B9EAFF-5859-4281-8EF1-03058DECA7A3}" destId="{7AAD7A66-742A-4A7B-8376-ACD380E1E63D}" srcOrd="4" destOrd="0" presId="urn:microsoft.com/office/officeart/2005/8/layout/chevron2"/>
    <dgm:cxn modelId="{745183BA-D74C-43CD-9D30-FAEFBEA5DD6B}" type="presParOf" srcId="{7AAD7A66-742A-4A7B-8376-ACD380E1E63D}" destId="{26346D58-41AD-49A3-B474-72A1E7A29266}" srcOrd="0" destOrd="0" presId="urn:microsoft.com/office/officeart/2005/8/layout/chevron2"/>
    <dgm:cxn modelId="{8D98F254-47F9-48BB-AA48-EFC5FE228E59}" type="presParOf" srcId="{7AAD7A66-742A-4A7B-8376-ACD380E1E63D}" destId="{4630127E-7646-4F45-9DB9-08C8BD1015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FA035-9F0D-4DDC-9797-587002117F89}">
      <dsp:nvSpPr>
        <dsp:cNvPr id="0" name=""/>
        <dsp:cNvSpPr/>
      </dsp:nvSpPr>
      <dsp:spPr>
        <a:xfrm rot="5400000">
          <a:off x="-243425" y="340922"/>
          <a:ext cx="1622835" cy="1135984"/>
        </a:xfrm>
        <a:prstGeom prst="chevron">
          <a:avLst/>
        </a:prstGeom>
        <a:solidFill>
          <a:srgbClr val="0B7F2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</a:t>
          </a:r>
          <a:r>
            <a:rPr lang="vi" sz="1600" kern="1200" dirty="0"/>
            <a:t>rợ cấp phân bón</a:t>
          </a:r>
        </a:p>
      </dsp:txBody>
      <dsp:txXfrm rot="-5400000">
        <a:off x="1" y="665488"/>
        <a:ext cx="1135984" cy="486851"/>
      </dsp:txXfrm>
    </dsp:sp>
    <dsp:sp modelId="{70D6054D-22BD-4199-AC9A-5C952EA68F54}">
      <dsp:nvSpPr>
        <dsp:cNvPr id="0" name=""/>
        <dsp:cNvSpPr/>
      </dsp:nvSpPr>
      <dsp:spPr>
        <a:xfrm rot="5400000">
          <a:off x="4212866" y="-3052559"/>
          <a:ext cx="1244651" cy="7398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7F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34950" lvl="1" indent="-123825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" sz="1600" kern="1200" dirty="0">
              <a:latin typeface="Calibri" pitchFamily="34" charset="0"/>
              <a:cs typeface="Calibri" pitchFamily="34" charset="0"/>
            </a:rPr>
            <a:t>Chính phủ trợ cấp </a:t>
          </a:r>
          <a:r>
            <a:rPr lang="vi-VN" sz="1600" kern="1200" dirty="0">
              <a:latin typeface="Calibri" pitchFamily="34" charset="0"/>
              <a:cs typeface="Calibri" pitchFamily="34" charset="0"/>
            </a:rPr>
            <a:t>ở mức cao</a:t>
          </a:r>
          <a:r>
            <a:rPr lang="vi" sz="1600" kern="1200" dirty="0">
              <a:latin typeface="Calibri" pitchFamily="34" charset="0"/>
              <a:cs typeface="Calibri" pitchFamily="34" charset="0"/>
            </a:rPr>
            <a:t> cho phân bón urê ở Ấn Độ trong nhiều thập kỷ</a:t>
          </a:r>
          <a:endParaRPr lang="en-US" sz="1600" kern="1200" dirty="0">
            <a:solidFill>
              <a:srgbClr val="FF0000"/>
            </a:solidFill>
            <a:latin typeface="Calibri" pitchFamily="34" charset="0"/>
            <a:cs typeface="Calibri" pitchFamily="34" charset="0"/>
          </a:endParaRPr>
        </a:p>
        <a:p>
          <a:pPr marL="234950" lvl="1" indent="-123825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i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</a:t>
          </a:r>
          <a:r>
            <a:rPr lang="vi" sz="1600" i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hoảng 10 tỷ đô la Mỹ </a:t>
          </a:r>
          <a:r>
            <a:rPr lang="vi" sz="16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- </a:t>
          </a:r>
          <a:r>
            <a:rPr lang="vi" sz="1600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Đảm bảo sử dụng rộng </a:t>
          </a:r>
          <a:r>
            <a:rPr lang="vi-VN" sz="1600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rãi</a:t>
          </a:r>
          <a:r>
            <a:rPr lang="vi" sz="1600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Urea - trở thành 'Con bò thần thánh' cho ngân hàng</a:t>
          </a:r>
          <a:r>
            <a:rPr lang="en-US" sz="1600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 N</a:t>
          </a:r>
          <a:r>
            <a:rPr lang="vi" sz="1600" kern="1200" dirty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ông nghiệp.</a:t>
          </a:r>
        </a:p>
        <a:p>
          <a:pPr marL="234950" lvl="1" indent="-123825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" sz="1600" kern="1200" dirty="0">
              <a:latin typeface="Calibri" pitchFamily="34" charset="0"/>
            </a:rPr>
            <a:t>Trợ cấp cho phân bón P &amp; K giảm và giá cho người tiêu dùng cuối cùng tăng đáng kể.</a:t>
          </a:r>
          <a:endParaRPr lang="en-US" sz="1600" kern="1200" dirty="0">
            <a:latin typeface="Calibri" pitchFamily="34" charset="0"/>
            <a:cs typeface="Calibri" pitchFamily="34" charset="0"/>
          </a:endParaRPr>
        </a:p>
      </dsp:txBody>
      <dsp:txXfrm rot="-5400000">
        <a:off x="1135985" y="85081"/>
        <a:ext cx="7337656" cy="1123133"/>
      </dsp:txXfrm>
    </dsp:sp>
    <dsp:sp modelId="{71426F59-FC90-480C-A4F0-644C75B5B5BE}">
      <dsp:nvSpPr>
        <dsp:cNvPr id="0" name=""/>
        <dsp:cNvSpPr/>
      </dsp:nvSpPr>
      <dsp:spPr>
        <a:xfrm rot="5400000">
          <a:off x="-243425" y="1828040"/>
          <a:ext cx="1622835" cy="1135984"/>
        </a:xfrm>
        <a:prstGeom prst="chevron">
          <a:avLst/>
        </a:prstGeom>
        <a:solidFill>
          <a:srgbClr val="0B7F2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600" kern="1200" dirty="0"/>
            <a:t>Chỉ số</a:t>
          </a:r>
          <a:endParaRPr lang="vi" sz="1600" kern="1200" dirty="0"/>
        </a:p>
      </dsp:txBody>
      <dsp:txXfrm rot="-5400000">
        <a:off x="1" y="2152606"/>
        <a:ext cx="1135984" cy="486851"/>
      </dsp:txXfrm>
    </dsp:sp>
    <dsp:sp modelId="{7161C019-5E28-4E86-9115-4C8B9BB77077}">
      <dsp:nvSpPr>
        <dsp:cNvPr id="0" name=""/>
        <dsp:cNvSpPr/>
      </dsp:nvSpPr>
      <dsp:spPr>
        <a:xfrm rot="5400000">
          <a:off x="4262402" y="-1587170"/>
          <a:ext cx="1145580" cy="7398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B7F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SG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itchFamily="34" charset="0"/>
            <a:ea typeface="+mn-ea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Tiêu thụ 33 triệu tấn </a:t>
          </a:r>
          <a:r>
            <a:rPr lang="vi-VN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Urea</a:t>
          </a:r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 + 20 triệu tấn DAP, M</a:t>
          </a: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O</a:t>
          </a:r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P và các loại phân bón khác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Thị trường dinh dưỡng cây trồng là khoảng </a:t>
          </a:r>
          <a:r>
            <a:rPr lang="vi" sz="1600" b="1" kern="1200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rPr>
            <a:t>Rs </a:t>
          </a:r>
          <a:r>
            <a:rPr lang="vi-VN" sz="1600" b="1" kern="1200" dirty="0">
              <a:solidFill>
                <a:srgbClr val="FF0000"/>
              </a:solidFill>
              <a:latin typeface="Calibri" pitchFamily="34" charset="0"/>
              <a:ea typeface="+mn-ea"/>
              <a:cs typeface="Calibri" pitchFamily="34" charset="0"/>
            </a:rPr>
            <a:t>450 tỷ (~ 5.47 tỷ USD)</a:t>
          </a:r>
          <a:endParaRPr lang="vi" sz="1600" b="1" kern="1200" dirty="0">
            <a:solidFill>
              <a:srgbClr val="FF0000"/>
            </a:solidFill>
            <a:latin typeface="Calibri" pitchFamily="34" charset="0"/>
            <a:ea typeface="+mn-ea"/>
            <a:cs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Thị trường thuốc bảo vệ thực vật là khoảng </a:t>
          </a:r>
          <a:r>
            <a:rPr lang="vi" sz="1600" kern="1200" dirty="0">
              <a:solidFill>
                <a:srgbClr val="00B050"/>
              </a:solidFill>
              <a:latin typeface="Calibri" pitchFamily="34" charset="0"/>
              <a:ea typeface="+mn-ea"/>
              <a:cs typeface="Calibri" pitchFamily="34" charset="0"/>
            </a:rPr>
            <a:t>Rs </a:t>
          </a:r>
          <a:r>
            <a:rPr lang="vi-VN" sz="1600" kern="1200" dirty="0">
              <a:solidFill>
                <a:srgbClr val="00B050"/>
              </a:solidFill>
              <a:latin typeface="Calibri" pitchFamily="34" charset="0"/>
              <a:ea typeface="+mn-ea"/>
              <a:cs typeface="Calibri" pitchFamily="34" charset="0"/>
            </a:rPr>
            <a:t>150 tỷ (~1.8 tỷ USD)</a:t>
          </a:r>
          <a:endParaRPr lang="vi" sz="1600" kern="1200" dirty="0">
            <a:solidFill>
              <a:srgbClr val="00B050"/>
            </a:solidFill>
            <a:latin typeface="Calibri" pitchFamily="34" charset="0"/>
            <a:ea typeface="+mn-ea"/>
            <a:cs typeface="Calibri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SG" sz="32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Calibri" pitchFamily="34" charset="0"/>
            <a:cs typeface="Calibri" pitchFamily="34" charset="0"/>
          </a:endParaRPr>
        </a:p>
      </dsp:txBody>
      <dsp:txXfrm rot="-5400000">
        <a:off x="1135985" y="1595170"/>
        <a:ext cx="7342492" cy="1033734"/>
      </dsp:txXfrm>
    </dsp:sp>
    <dsp:sp modelId="{26346D58-41AD-49A3-B474-72A1E7A29266}">
      <dsp:nvSpPr>
        <dsp:cNvPr id="0" name=""/>
        <dsp:cNvSpPr/>
      </dsp:nvSpPr>
      <dsp:spPr>
        <a:xfrm rot="5400000">
          <a:off x="-243425" y="3418597"/>
          <a:ext cx="1622835" cy="1135984"/>
        </a:xfrm>
        <a:prstGeom prst="chevron">
          <a:avLst/>
        </a:prstGeom>
        <a:solidFill>
          <a:srgbClr val="0B7F2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" sz="1600" kern="1200" dirty="0"/>
            <a:t>Ảnh hưởng</a:t>
          </a:r>
        </a:p>
      </dsp:txBody>
      <dsp:txXfrm rot="-5400000">
        <a:off x="1" y="3743163"/>
        <a:ext cx="1135984" cy="486851"/>
      </dsp:txXfrm>
    </dsp:sp>
    <dsp:sp modelId="{4630127E-7646-4F45-9DB9-08C8BD101560}">
      <dsp:nvSpPr>
        <dsp:cNvPr id="0" name=""/>
        <dsp:cNvSpPr/>
      </dsp:nvSpPr>
      <dsp:spPr>
        <a:xfrm rot="5400000">
          <a:off x="4158964" y="3385"/>
          <a:ext cx="1352456" cy="7398415"/>
        </a:xfrm>
        <a:prstGeom prst="round2SameRect">
          <a:avLst/>
        </a:prstGeom>
        <a:noFill/>
        <a:ln w="25400" cap="flat" cmpd="sng" algn="ctr">
          <a:solidFill>
            <a:srgbClr val="0B7F2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1600" kern="1200" dirty="0">
              <a:latin typeface="Calibri" pitchFamily="34" charset="0"/>
              <a:cs typeface="Calibri" pitchFamily="34" charset="0"/>
            </a:rPr>
            <a:t>Cơ giới hóa thấp làm giảm năng suất</a:t>
          </a:r>
          <a:endParaRPr lang="vi" sz="16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" pitchFamily="34" charset="0"/>
              <a:cs typeface="Calibri" pitchFamily="34" charset="0"/>
            </a:rPr>
            <a:t>Cấu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1600" kern="1200" dirty="0" err="1">
              <a:latin typeface="Calibri" pitchFamily="34" charset="0"/>
              <a:cs typeface="Calibri" pitchFamily="34" charset="0"/>
            </a:rPr>
            <a:t>trúc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1600" kern="1200" dirty="0" err="1">
              <a:latin typeface="Calibri" pitchFamily="34" charset="0"/>
              <a:cs typeface="Calibri" pitchFamily="34" charset="0"/>
            </a:rPr>
            <a:t>đất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1600" kern="1200" dirty="0" err="1">
              <a:latin typeface="Calibri" pitchFamily="34" charset="0"/>
              <a:cs typeface="Calibri" pitchFamily="34" charset="0"/>
            </a:rPr>
            <a:t>bị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1600" kern="1200" dirty="0" err="1">
              <a:latin typeface="Calibri" pitchFamily="34" charset="0"/>
              <a:cs typeface="Calibri" pitchFamily="34" charset="0"/>
            </a:rPr>
            <a:t>phá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 </a:t>
          </a:r>
          <a:r>
            <a:rPr lang="en-US" sz="1600" kern="1200" dirty="0" err="1">
              <a:latin typeface="Calibri" pitchFamily="34" charset="0"/>
              <a:cs typeface="Calibri" pitchFamily="34" charset="0"/>
            </a:rPr>
            <a:t>vỡ</a:t>
          </a:r>
          <a:r>
            <a:rPr lang="en-US" sz="1600" kern="1200" dirty="0">
              <a:latin typeface="Calibri" pitchFamily="34" charset="0"/>
              <a:cs typeface="Calibri" pitchFamily="34" charset="0"/>
            </a:rPr>
            <a:t> </a:t>
          </a:r>
          <a:r>
            <a:rPr lang="vi" sz="1600" kern="1200" dirty="0">
              <a:latin typeface="Calibri" pitchFamily="34" charset="0"/>
              <a:cs typeface="Calibri" pitchFamily="34" charset="0"/>
            </a:rPr>
            <a:t>– </a:t>
          </a:r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Các-bon hữu </a:t>
          </a:r>
          <a:r>
            <a:rPr lang="vi" sz="1600" kern="1200" dirty="0">
              <a:latin typeface="Calibri" pitchFamily="34" charset="0"/>
              <a:cs typeface="Calibri" pitchFamily="34" charset="0"/>
            </a:rPr>
            <a:t>cơ giảm từ 3 xuống </a:t>
          </a:r>
          <a:r>
            <a:rPr lang="vi-VN" sz="1600" kern="1200" dirty="0">
              <a:latin typeface="Calibri" pitchFamily="34" charset="0"/>
              <a:cs typeface="Calibri" pitchFamily="34" charset="0"/>
            </a:rPr>
            <a:t>0.</a:t>
          </a:r>
          <a:r>
            <a:rPr lang="vi" sz="1600" kern="1200" dirty="0">
              <a:latin typeface="Calibri" pitchFamily="34" charset="0"/>
              <a:cs typeface="Calibri" pitchFamily="34" charset="0"/>
            </a:rPr>
            <a:t>3%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itchFamily="34" charset="0"/>
              <a:ea typeface="+mn-ea"/>
              <a:cs typeface="Calibri" pitchFamily="34" charset="0"/>
            </a:rPr>
            <a:t>Chi phí canh tác tăng theo từng mùa - nông dân không kiểm soát được năng suất và giá cả đầu ra</a:t>
          </a:r>
          <a:endParaRPr lang="en-US" sz="1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 pitchFamily="34" charset="0"/>
            <a:ea typeface="+mn-ea"/>
            <a:cs typeface="Calibri" pitchFamily="34" charset="0"/>
          </a:endParaRPr>
        </a:p>
      </dsp:txBody>
      <dsp:txXfrm rot="-5400000">
        <a:off x="1135985" y="3092386"/>
        <a:ext cx="7332394" cy="1220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001F0-E3B3-40F2-9A0F-F797A232363D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A894E-7C39-45D9-A273-4C0D6A5B5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40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9964F-708C-4869-A095-0856A2374E4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"/>
              <a:t>Nhấp để chỉnh sửa kiểu văn bản Chính</a:t>
            </a:r>
          </a:p>
          <a:p>
            <a:pPr lvl="1"/>
            <a:r>
              <a:rPr lang="vi"/>
              <a:t>Cấp độ thứ hai</a:t>
            </a:r>
          </a:p>
          <a:p>
            <a:pPr lvl="2"/>
            <a:r>
              <a:rPr lang="vi"/>
              <a:t>Cấp độ thứ ba</a:t>
            </a:r>
          </a:p>
          <a:p>
            <a:pPr lvl="3"/>
            <a:r>
              <a:rPr lang="vi"/>
              <a:t>cấp bốn</a:t>
            </a:r>
          </a:p>
          <a:p>
            <a:pPr lvl="4"/>
            <a:r>
              <a:rPr lang="vi"/>
              <a:t>cấp năm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76705-C5E0-4B83-BB85-1F89D2D5A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8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76705-C5E0-4B83-BB85-1F89D2D5AE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4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76705-C5E0-4B83-BB85-1F89D2D5AE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9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76705-C5E0-4B83-BB85-1F89D2D5AE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76705-C5E0-4B83-BB85-1F89D2D5AE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2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E141F-ABCF-4C13-A707-700189C2C21C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63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76705-C5E0-4B83-BB85-1F89D2D5AE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948D51-69B4-41B3-BBA8-0F6A7165BD31}" type="slidenum">
              <a:rPr lang="en-IN">
                <a:solidFill>
                  <a:srgbClr val="000000"/>
                </a:solidFill>
              </a:rPr>
              <a:pPr/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185491-2CAB-4B70-AEE1-02EB17F7ACD6}" type="slidenum">
              <a:rPr lang="en-IN">
                <a:solidFill>
                  <a:srgbClr val="000000"/>
                </a:solidFill>
              </a:rPr>
              <a:pPr/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932213"/>
            <a:ext cx="9144000" cy="5925787"/>
          </a:xfrm>
          <a:solidFill>
            <a:schemeClr val="bg1">
              <a:lumMod val="75000"/>
            </a:schemeClr>
          </a:solidFill>
        </p:spPr>
        <p:txBody>
          <a:bodyPr vert="horz" lIns="0" tIns="36000" rIns="432000" bIns="0" rtlCol="0" anchor="ctr">
            <a:noAutofit/>
          </a:bodyPr>
          <a:lstStyle>
            <a:lvl1pPr>
              <a:defRPr lang="nl-NL" sz="749" dirty="0"/>
            </a:lvl1pPr>
          </a:lstStyle>
          <a:p>
            <a:pPr lvl="0" algn="ctr"/>
            <a:endParaRPr lang="nl-NL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3438465" y="-554344"/>
            <a:ext cx="5705536" cy="2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49" dirty="0">
                <a:solidFill>
                  <a:prstClr val="white">
                    <a:lumMod val="50000"/>
                  </a:prstClr>
                </a:solidFill>
              </a:rPr>
              <a:t>100% Image</a:t>
            </a:r>
          </a:p>
        </p:txBody>
      </p:sp>
      <p:sp>
        <p:nvSpPr>
          <p:cNvPr id="11" name="Titel 7"/>
          <p:cNvSpPr>
            <a:spLocks noGrp="1"/>
          </p:cNvSpPr>
          <p:nvPr>
            <p:ph type="title"/>
          </p:nvPr>
        </p:nvSpPr>
        <p:spPr>
          <a:xfrm>
            <a:off x="1" y="0"/>
            <a:ext cx="7275945" cy="93221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4432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IN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195436"/>
            <a:ext cx="9144000" cy="0"/>
          </a:xfrm>
          <a:prstGeom prst="line">
            <a:avLst/>
          </a:prstGeom>
          <a:ln w="38100">
            <a:solidFill>
              <a:srgbClr val="0B7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rgbClr val="0B7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7123A92-6F8A-F7A6-3579-C41C0F399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64288" y="6220167"/>
            <a:ext cx="1863800" cy="6378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pic>
        <p:nvPicPr>
          <p:cNvPr id="10" name="Picture 2" descr="H:\WINNT\Desktop\To Delete\AGRILIFE NEW LOGO MAR 201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195436"/>
            <a:ext cx="1447800" cy="6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195436"/>
            <a:ext cx="9144000" cy="0"/>
          </a:xfrm>
          <a:prstGeom prst="line">
            <a:avLst/>
          </a:prstGeom>
          <a:ln w="38100">
            <a:solidFill>
              <a:srgbClr val="0B7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38100">
            <a:solidFill>
              <a:srgbClr val="0B7F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F9D1C-3D87-44A3-8C83-976472E2E6C2}" type="slidenum">
              <a:rPr lang="en-IN">
                <a:solidFill>
                  <a:srgbClr val="000000"/>
                </a:solidFill>
              </a:rPr>
              <a:pPr/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EAA6C6-E33C-4875-989E-79910411F4D5}" type="slidenum">
              <a:rPr lang="en-IN">
                <a:solidFill>
                  <a:srgbClr val="000000"/>
                </a:solidFill>
              </a:rPr>
              <a:pPr/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595947-3A0A-4E1D-B3DF-584A9517F43A}" type="slidenum">
              <a:rPr lang="en-IN">
                <a:solidFill>
                  <a:srgbClr val="000000"/>
                </a:solidFill>
              </a:rPr>
              <a:pPr/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DDDC1B-D473-4C06-A892-38F8F039E01B}" type="slidenum">
              <a:rPr lang="en-IN">
                <a:solidFill>
                  <a:srgbClr val="000000"/>
                </a:solidFill>
              </a:rPr>
              <a:pPr/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"/>
              <a:t>Nhấp để chỉnh sửa kiểu tiêu đề chính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"/>
              <a:t>Nhấp để chỉnh sửa kiểu văn bản Chính</a:t>
            </a:r>
          </a:p>
          <a:p>
            <a:pPr lvl="1"/>
            <a:r>
              <a:rPr lang="vi"/>
              <a:t>Cấp độ thứ hai</a:t>
            </a:r>
          </a:p>
          <a:p>
            <a:pPr lvl="2"/>
            <a:r>
              <a:rPr lang="vi"/>
              <a:t>Cấp độ thứ ba</a:t>
            </a:r>
          </a:p>
          <a:p>
            <a:pPr lvl="3"/>
            <a:r>
              <a:rPr lang="vi"/>
              <a:t>cấp bốn</a:t>
            </a:r>
          </a:p>
          <a:p>
            <a:pPr lvl="4"/>
            <a:r>
              <a:rPr lang="vi"/>
              <a:t>cấp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r.Venkatesh@agrilife.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576" y="191120"/>
            <a:ext cx="8832849" cy="1903433"/>
          </a:xfrm>
        </p:spPr>
        <p:txBody>
          <a:bodyPr/>
          <a:lstStyle/>
          <a:p>
            <a:br>
              <a:rPr lang="en-IN" sz="1200" b="1" dirty="0"/>
            </a:br>
            <a:br>
              <a:rPr lang="en-IN" sz="1200" b="1" dirty="0"/>
            </a:br>
            <a:br>
              <a:rPr lang="en-IN" sz="1200" b="1" dirty="0"/>
            </a:br>
            <a:r>
              <a:rPr lang="vi" sz="3600" b="1" dirty="0"/>
              <a:t>Ấn Độ – </a:t>
            </a:r>
            <a:r>
              <a:rPr lang="en-US" sz="3600" b="1" dirty="0"/>
              <a:t>N</a:t>
            </a:r>
            <a:r>
              <a:rPr lang="vi" sz="3600" b="1" dirty="0"/>
              <a:t>guồn cung ứng thay thế tuyệt vời cho </a:t>
            </a:r>
            <a:r>
              <a:rPr lang="vi-VN" sz="3600" b="1" dirty="0"/>
              <a:t>nguyên liệu sinh học</a:t>
            </a:r>
            <a:endParaRPr lang="en-IN" sz="3600" b="1" dirty="0">
              <a:latin typeface="Calibri" panose="020F0502020204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786" y="2276872"/>
            <a:ext cx="7658128" cy="210027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vi" sz="1800" dirty="0"/>
              <a:t>Tiến sĩ </a:t>
            </a:r>
            <a:r>
              <a:rPr lang="vi" sz="1800" dirty="0" err="1"/>
              <a:t>Venkatesh</a:t>
            </a:r>
            <a:r>
              <a:rPr lang="vi" sz="1800" dirty="0"/>
              <a:t> </a:t>
            </a:r>
            <a:r>
              <a:rPr lang="vi" sz="1800" dirty="0" err="1"/>
              <a:t>Devanur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vi-VN" sz="1800" dirty="0"/>
              <a:t>Giám đốc điều hành</a:t>
            </a:r>
            <a:r>
              <a:rPr lang="vi" sz="1800" dirty="0"/>
              <a:t> AgriLife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vi" sz="1800" dirty="0"/>
              <a:t>Thư ký, Hiệp hội các </a:t>
            </a:r>
            <a:r>
              <a:rPr lang="en-US" sz="1800" dirty="0"/>
              <a:t>N</a:t>
            </a:r>
            <a:r>
              <a:rPr lang="vi" sz="1800" dirty="0"/>
              <a:t>hà sản xuất </a:t>
            </a:r>
            <a:r>
              <a:rPr lang="vi-VN" sz="1800" dirty="0"/>
              <a:t>nguyên liệu</a:t>
            </a:r>
            <a:r>
              <a:rPr lang="vi" sz="1800" dirty="0"/>
              <a:t> đầu vào </a:t>
            </a:r>
            <a:r>
              <a:rPr lang="vi-VN" sz="1800" dirty="0"/>
              <a:t>sinh học cho ngành Nông nghiệp</a:t>
            </a:r>
            <a:r>
              <a:rPr lang="vi" sz="1800" dirty="0"/>
              <a:t> Ấn Độ (BIPA)</a:t>
            </a:r>
          </a:p>
          <a:p>
            <a:pPr>
              <a:lnSpc>
                <a:spcPct val="80000"/>
              </a:lnSpc>
            </a:pPr>
            <a:r>
              <a:rPr lang="vi" sz="1800" dirty="0"/>
              <a:t>Thành viên Ủy ban nòng cốt quốc gia – </a:t>
            </a:r>
            <a:r>
              <a:rPr lang="vi" sz="1800" dirty="0" err="1"/>
              <a:t>Agri </a:t>
            </a:r>
            <a:r>
              <a:rPr lang="vi" sz="1800" dirty="0"/>
              <a:t>Biotech – Liên đoàn Công nghiệp Ấn Độ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>
                <a:hlinkClick r:id="rId3"/>
              </a:rPr>
              <a:t>Dr.</a:t>
            </a:r>
            <a:r>
              <a:rPr lang="vi" sz="1800" dirty="0">
                <a:hlinkClick r:id="rId3"/>
              </a:rPr>
              <a:t>Venkatesh@agrilife.in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vi" sz="1800" dirty="0">
                <a:solidFill>
                  <a:schemeClr val="accent1">
                    <a:lumMod val="50000"/>
                  </a:schemeClr>
                </a:solidFill>
              </a:rPr>
              <a:t>www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vi" sz="1800" dirty="0">
                <a:solidFill>
                  <a:schemeClr val="accent1">
                    <a:lumMod val="50000"/>
                  </a:schemeClr>
                </a:solidFill>
              </a:rPr>
              <a:t>agrilife.vn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IN" sz="1200" dirty="0"/>
          </a:p>
        </p:txBody>
      </p:sp>
      <p:sp>
        <p:nvSpPr>
          <p:cNvPr id="2" name="AutoShape 2" descr="data:image/jpeg;base64,/9j/4AAQSkZJRgABAQAAAQABAAD/2wCEAAkGBxQTEhMSEhEWExUXGRwZFxUXGCEgHRsgICMhISUdIB8gJSwkIh4oJx0fJjEpKiw3Oi4vIB81OTMvOCo2LjcBCgoKDg0NGhAQGjckHiY3MDM3NzQ3NDczNDgvNCw3Mjc1NTcrNCw0NzcrKzQxLCwsNzc4Ny8tLDQsNDQrNDQsOP/AABEIAFAAeAMBIgACEQEDEQH/xAAcAAACAgMBAQAAAAAAAAAAAAAABAUGAQIHAwj/xABGEAACAQIEBAMDBgkKBwAAAAABAgMEEQAFEiEGEzFBIlFhBxRxMjNigZPRFRcjUlSCkaGxFnJzdJKywcLS8CQlNDZDVVb/xAAYAQEBAQEBAAAAAAAAAAAAAAAAAgQDAf/EACIRAQACAQIGAwAAAAAAAAAAAAABAhEDEwQSMUFRgSIycf/aAAwDAQACEQMRAD8A7jgwYMAYMGDAGDBgwBgwYMAY1kkCgsxCqASSTYADqSewxtjBGAo/E/G89NBJVJRxyQL0kadk1XsFIUxb3v2P14q8vFuZtJMHmSMIRGsdLAZHeaxLRJqPiKEeI9Ou4sSOhcc8NjMKOWlLaC1irWvZlNwfhj56zbKqzRFlUVPzXiLFzTvzAS7WAcqAEtZgdW25O1sc9SLTiK+/xVcd3Y6XjmVYl99koKKXoxM/NII84ktY9vnNvXEjlWfCpDGCsee3UwQKE/Y+prbefY44F7NsqWaoZ3AMcaazt0Pa5HToT6gYmqvjmplroly6MF0bTGbeOXrdT4rcva9vgdrY5Trzv7Va5x1nx4Xtxyc0y75k8tSWYTBTHbZimh7/AADuGHr4bW6G+xhjI8w58KS2sx2ddrq67MpsTYhgR1ODGlyIZfxTFLXT0CpIJIEDsxA0EG3Te99+4xPY5nwx/wByZn/QJ/FMdIqJ1jUu7KijcsxAA+JOwwHpgxFfyko/02n+2T78M0WbQTEiGeKUgXIR1awPc2O2AcwYiP5UUWrR75Bq8uav34lma252wGcGIocS0f6bT/bJ9+HZa2NU5rSIsdgdZYBbHodXTAMYMRsfEFIxCrVwEnYASoSf34YrcxihsZpo4gdgXcLf4XOAjeJMomqrQrUNTwEHmNF86/koY7Ivmdyb28Nt38syqGnUJBCkS2AsigXsLC9uv14XPEtH+m0/2yffj1qM9pUYo9VAjLsVaVQR8QTcYDhmY8KPBDVGleRUhmlpKhlhu5iKrIkhCtdtGqzMLHSb223s/s3ylcmSaWs3DgFKiJC0XKAZgSw3Ba3cW8MY6kXvUtNSGCrc1CCGqJ5knMXSCUWPZul7KOvfG2T53Sx08Eb1tMXSNFYiZLEqoBI36XGPMRE5MmeFo5BBqkVkMjvII26xh2LBDuRcA7273wYYps7ppGCR1MLseirIpJ+oG+DHooHDjheI80ZiFAp0JJNgANG5PliscV8Qtm82hCy5dE2w6e8OO5+gP979JU5ItbnWc0rsyLJTINSncG6EH1FxuO/TFdpY5aWX8HVShZo1/JMvyZY+zL67bj4+Rxy1ptFPiz8Ta9dOZoegoTLIkEEMbSuDoUqNKgbF2sNkXb4mwGJKr4fMtSuR08pjhWMT5hOoCvOxsNO3QdPD0APe2+nDuc+41DzldUMoVaj85At7SKepUXOpfLcb3Bl6OqjpOIJGdgIswgQwy7aWdbDSDfuOnxXzxHDxXlzCODiu3mJzPdPfixyvl8v3GO1rat9fx1Xvf1xA8JGbLq2XJ5ZWmp3haakdrakUXBjPoP8ADa17Dp2OYVcy1ufqYfGlDTuJXX5IdrgLfz67eh8saGsp7HeFKKpyqKSopIpXLSAsyAkgMbb4rAZI6PiGkp5TJSQtEYRq1BS5bUFPldbfq36knEt7KvZ9RVuWRTVEcjOzODaVwNmIHhBt2xafaFkcFHkdXDTRLEgUGw7m43J6k7Dc+WA1PBWWNlaST00MX/DKzTBQGU6B4r+d9/XHPFmaqy3IFqPyoNdyjq31IHC6T6W8PwGL9kXssy2WnppZIXdjFG51TORcqCdr2t6YS9sOVRWyelEYWE1aRaE8ICmy2FumxwFu/F3ln/r4P7OKjw9kdPVZ3nQqaeOYKYNOtb6bqb28r2/diap/ZDlaOrrA4ZSGB5r9QbjvitZdwrT1+d5ytSrkIYdOiRk+Uu99JF+g64DeDh2kTPXoYI1ammp9dVTdY1dDdCR2PQj+cfPHh7TuEqKCbKVhpIoxLWIkgVflKSt1Ppvh7hmmTI8yFCwU01bvTzsAHDiw5TMOo3FvUjuThz2v/wDUZL/Xo/7y4C25ZwbQ08glgo4opFvZ1FiL4zidwYCtZZwmIcyqcw5xbnoqcrRbTa2+q+/Tywcc8Gw5lCqOTHKh1RTqPFGdunTY2FxfsPLG+XcTGSulozCECa9Mms3coIifCVA/8w6MbW3tfDE2dtyBIsSl2mMKo0mlSeYUBL6Ta9r2Ck9hfAVRfZxUbf8AMUv5+6i/x+c64ZpPZsjUz0dZOKmC+qFRFyzAxvflsGNlN/k9Bv22xYKTPy8KScqzGcwMmo2Vg5jYglRqW6kjYXHljXiPP2p3iijiWV5Emk8cvLULEFLeLS3iJdbC1raiSLbzFYr0hFdOtfrGFT/FpV25P4dq/dr/ADen8pp/N5ur/La21sXDh3hinoYDT00ehT8purMbW1Me5wpm3FYjjp5I4tfOiaYayyhUVQxLFEc6rMNgPzvLEhJnFqimgCXE8UsmsN05fL2tbe/M67Wt64pZPgThn8HUaUnN52ksdenTfUb9Lnz88McXZF77SS0pk5XMAGvTqtvfpcfxxvkmavUGRuUiRLJJGrczU7GNih1IFsoupt4ibWuAdgrw5xTHWPVLHpPIe11cNqU3AY22W7K4tvsoPfAS2VUnJhih1auWipqta+kAXt2vbFe494OOYin01Jpmgk5quqajft1ItYi+J/J63nwQz6dPNjSTTe9tSg2vYXtfrbCpzZhWe7NFpQpqSUsfGd7qoC6fD3uwO+wOAqh4GzH/AOgn+xX/AFYnsj4W93rq6t52v3rl/k9FtGgW+Vc3v8BhzK81llmmianMYiNi+u4Yk3ULsL3SzH80sB4tyEqbiSR6GWq5CrLErGSnMjDQVGoozGO4a30SDtYkG+A9OOOFY8xpTTu5jOpXSQC5Rh3A+BI698J8Q8HvV/g8y1XjpJUlZhF86VtfbV4L29euG6zP5UhpHFOryVDBdCu5VLoz31LESRta5UAX64W4q4w9zeReRzNMHNXx2LuS5EVtJtdYpG1fRO2AtWDEJJnrCeniMQVJk1CUsbarE8tQEILWF/EVuOl7G2MBKRUESyNKsSLI2zSBQGb4ta56YJqGNkaJo0aNr6kKgqbm5uDsbnfDGDAKSZZC0QhaGNohYCIopQW6eG1tsYq8rglRY5YI5I1sVR0UqtthYEWFhthzBgFa/Lop10TxJKt7hZFDC/nY98evuyalbQupQVU2F1BtcA9gbD9gx64MArDl0SSPMsKLK4AeQKAzAdAW6n68bQ0Ua20xotlCCygWUdFH0fTDGDAL0VDHCuiGJIlvfSihRfzsNsYGXxc0z8pOaRpMuka7eWrrbDODAaLEAWIABb5Rt12tv9Qthely2GOLkxwxpFYjlqoC2PUaRtvhvBgFavLYZVVJYY5EUgqroGAIFgQCLDbbGaigic3eJHNrXZQdgGHf0dh+s3nhnBgFTl0JkSUwxmRF0o+kalXyBtcD0GDDWDAf/9k="/>
          <p:cNvSpPr>
            <a:spLocks noChangeAspect="1" noChangeArrowheads="1"/>
          </p:cNvSpPr>
          <p:nvPr/>
        </p:nvSpPr>
        <p:spPr bwMode="auto">
          <a:xfrm>
            <a:off x="155575" y="523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MSEhEWExUXGRwZFxUXGCEgHRsgICMhISUdIB8gJSwkIh4oJx0fJjEpKiw3Oi4vIB81OTMvOCo2LjcBCgoKDg0NGhAQGjckHiY3MDM3NzQ3NDczNDgvNCw3Mjc1NTcrNCw0NzcrKzQxLCwsNzc4Ny8tLDQsNDQrNDQsOP/AABEIAFAAeAMBIgACEQEDEQH/xAAcAAACAgMBAQAAAAAAAAAAAAAABAUGAQIHAwj/xABGEAACAQIEBAMDBgkKBwAAAAABAgMEEQAFEiEGEzFBIlFhBxRxMjNigZPRFRcjUlSCkaGxFnJzdJKywcLS8CQlNDZDVVb/xAAYAQEBAQEBAAAAAAAAAAAAAAAAAgQDAf/EACIRAQACAQIGAwAAAAAAAAAAAAABAhEDEwQSMUFRgSIycf/aAAwDAQACEQMRAD8A7jgwYMAYMGDAGDBgwBgwYMAY1kkCgsxCqASSTYADqSewxtjBGAo/E/G89NBJVJRxyQL0kadk1XsFIUxb3v2P14q8vFuZtJMHmSMIRGsdLAZHeaxLRJqPiKEeI9Ou4sSOhcc8NjMKOWlLaC1irWvZlNwfhj56zbKqzRFlUVPzXiLFzTvzAS7WAcqAEtZgdW25O1sc9SLTiK+/xVcd3Y6XjmVYl99koKKXoxM/NII84ktY9vnNvXEjlWfCpDGCsee3UwQKE/Y+prbefY44F7NsqWaoZ3AMcaazt0Pa5HToT6gYmqvjmplroly6MF0bTGbeOXrdT4rcva9vgdrY5Trzv7Va5x1nx4Xtxyc0y75k8tSWYTBTHbZimh7/AADuGHr4bW6G+xhjI8w58KS2sx2ddrq67MpsTYhgR1ODGlyIZfxTFLXT0CpIJIEDsxA0EG3Te99+4xPY5nwx/wByZn/QJ/FMdIqJ1jUu7KijcsxAA+JOwwHpgxFfyko/02n+2T78M0WbQTEiGeKUgXIR1awPc2O2AcwYiP5UUWrR75Bq8uav34lma252wGcGIocS0f6bT/bJ9+HZa2NU5rSIsdgdZYBbHodXTAMYMRsfEFIxCrVwEnYASoSf34YrcxihsZpo4gdgXcLf4XOAjeJMomqrQrUNTwEHmNF86/koY7Ivmdyb28Nt38syqGnUJBCkS2AsigXsLC9uv14XPEtH+m0/2yffj1qM9pUYo9VAjLsVaVQR8QTcYDhmY8KPBDVGleRUhmlpKhlhu5iKrIkhCtdtGqzMLHSb223s/s3ylcmSaWs3DgFKiJC0XKAZgSw3Ba3cW8MY6kXvUtNSGCrc1CCGqJ5knMXSCUWPZul7KOvfG2T53Sx08Eb1tMXSNFYiZLEqoBI36XGPMRE5MmeFo5BBqkVkMjvII26xh2LBDuRcA7273wYYps7ppGCR1MLseirIpJ+oG+DHooHDjheI80ZiFAp0JJNgANG5PliscV8Qtm82hCy5dE2w6e8OO5+gP979JU5ItbnWc0rsyLJTINSncG6EH1FxuO/TFdpY5aWX8HVShZo1/JMvyZY+zL67bj4+Rxy1ptFPiz8Ta9dOZoegoTLIkEEMbSuDoUqNKgbF2sNkXb4mwGJKr4fMtSuR08pjhWMT5hOoCvOxsNO3QdPD0APe2+nDuc+41DzldUMoVaj85At7SKepUXOpfLcb3Bl6OqjpOIJGdgIswgQwy7aWdbDSDfuOnxXzxHDxXlzCODiu3mJzPdPfixyvl8v3GO1rat9fx1Xvf1xA8JGbLq2XJ5ZWmp3haakdrakUXBjPoP8ADa17Dp2OYVcy1ufqYfGlDTuJXX5IdrgLfz67eh8saGsp7HeFKKpyqKSopIpXLSAsyAkgMbb4rAZI6PiGkp5TJSQtEYRq1BS5bUFPldbfq36knEt7KvZ9RVuWRTVEcjOzODaVwNmIHhBt2xafaFkcFHkdXDTRLEgUGw7m43J6k7Dc+WA1PBWWNlaST00MX/DKzTBQGU6B4r+d9/XHPFmaqy3IFqPyoNdyjq31IHC6T6W8PwGL9kXssy2WnppZIXdjFG51TORcqCdr2t6YS9sOVRWyelEYWE1aRaE8ICmy2FumxwFu/F3ln/r4P7OKjw9kdPVZ3nQqaeOYKYNOtb6bqb28r2/diap/ZDlaOrrA4ZSGB5r9QbjvitZdwrT1+d5ytSrkIYdOiRk+Uu99JF+g64DeDh2kTPXoYI1ammp9dVTdY1dDdCR2PQj+cfPHh7TuEqKCbKVhpIoxLWIkgVflKSt1Ppvh7hmmTI8yFCwU01bvTzsAHDiw5TMOo3FvUjuThz2v/wDUZL/Xo/7y4C25ZwbQ08glgo4opFvZ1FiL4zidwYCtZZwmIcyqcw5xbnoqcrRbTa2+q+/Tywcc8Gw5lCqOTHKh1RTqPFGdunTY2FxfsPLG+XcTGSulozCECa9Mms3coIifCVA/8w6MbW3tfDE2dtyBIsSl2mMKo0mlSeYUBL6Ta9r2Ck9hfAVRfZxUbf8AMUv5+6i/x+c64ZpPZsjUz0dZOKmC+qFRFyzAxvflsGNlN/k9Bv22xYKTPy8KScqzGcwMmo2Vg5jYglRqW6kjYXHljXiPP2p3iijiWV5Emk8cvLULEFLeLS3iJdbC1raiSLbzFYr0hFdOtfrGFT/FpV25P4dq/dr/ADen8pp/N5ur/La21sXDh3hinoYDT00ehT8purMbW1Me5wpm3FYjjp5I4tfOiaYayyhUVQxLFEc6rMNgPzvLEhJnFqimgCXE8UsmsN05fL2tbe/M67Wt64pZPgThn8HUaUnN52ksdenTfUb9Lnz88McXZF77SS0pk5XMAGvTqtvfpcfxxvkmavUGRuUiRLJJGrczU7GNih1IFsoupt4ibWuAdgrw5xTHWPVLHpPIe11cNqU3AY22W7K4tvsoPfAS2VUnJhih1auWipqta+kAXt2vbFe494OOYin01Jpmgk5quqajft1ItYi+J/J63nwQz6dPNjSTTe9tSg2vYXtfrbCpzZhWe7NFpQpqSUsfGd7qoC6fD3uwO+wOAqh4GzH/AOgn+xX/AFYnsj4W93rq6t52v3rl/k9FtGgW+Vc3v8BhzK81llmmianMYiNi+u4Yk3ULsL3SzH80sB4tyEqbiSR6GWq5CrLErGSnMjDQVGoozGO4a30SDtYkG+A9OOOFY8xpTTu5jOpXSQC5Rh3A+BI698J8Q8HvV/g8y1XjpJUlZhF86VtfbV4L29euG6zP5UhpHFOryVDBdCu5VLoz31LESRta5UAX64W4q4w9zeReRzNMHNXx2LuS5EVtJtdYpG1fRO2AtWDEJJnrCeniMQVJk1CUsbarE8tQEILWF/EVuOl7G2MBKRUESyNKsSLI2zSBQGb4ta56YJqGNkaJo0aNr6kKgqbm5uDsbnfDGDAKSZZC0QhaGNohYCIopQW6eG1tsYq8rglRY5YI5I1sVR0UqtthYEWFhthzBgFa/Lop10TxJKt7hZFDC/nY98evuyalbQupQVU2F1BtcA9gbD9gx64MArDl0SSPMsKLK4AeQKAzAdAW6n68bQ0Ua20xotlCCygWUdFH0fTDGDAL0VDHCuiGJIlvfSihRfzsNsYGXxc0z8pOaRpMuka7eWrrbDODAaLEAWIABb5Rt12tv9Qthely2GOLkxwxpFYjlqoC2PUaRtvhvBgFavLYZVVJYY5EUgqroGAIFgQCLDbbGaigic3eJHNrXZQdgGHf0dh+s3nhnBgFTl0JkSUwxmRF0o+kalXyBtcD0GDDWD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MSEhEWExUXGRwZFxUXGCEgHRsgICMhISUdIB8gJSwkIh4oJx0fJjEpKiw3Oi4vIB81OTMvOCo2LjcBCgoKDg0NGhAQGjckHiY3MDM3NzQ3NDczNDgvNCw3Mjc1NTcrNCw0NzcrKzQxLCwsNzc4Ny8tLDQsNDQrNDQsOP/AABEIAFAAeAMBIgACEQEDEQH/xAAcAAACAgMBAQAAAAAAAAAAAAAABAUGAQIHAwj/xABGEAACAQIEBAMDBgkKBwAAAAABAgMEEQAFEiEGEzFBIlFhBxRxMjNigZPRFRcjUlSCkaGxFnJzdJKywcLS8CQlNDZDVVb/xAAYAQEBAQEBAAAAAAAAAAAAAAAAAgQDAf/EACIRAQACAQIGAwAAAAAAAAAAAAABAhEDEwQSMUFRgSIycf/aAAwDAQACEQMRAD8A7jgwYMAYMGDAGDBgwBgwYMAY1kkCgsxCqASSTYADqSewxtjBGAo/E/G89NBJVJRxyQL0kadk1XsFIUxb3v2P14q8vFuZtJMHmSMIRGsdLAZHeaxLRJqPiKEeI9Ou4sSOhcc8NjMKOWlLaC1irWvZlNwfhj56zbKqzRFlUVPzXiLFzTvzAS7WAcqAEtZgdW25O1sc9SLTiK+/xVcd3Y6XjmVYl99koKKXoxM/NII84ktY9vnNvXEjlWfCpDGCsee3UwQKE/Y+prbefY44F7NsqWaoZ3AMcaazt0Pa5HToT6gYmqvjmplroly6MF0bTGbeOXrdT4rcva9vgdrY5Trzv7Va5x1nx4Xtxyc0y75k8tSWYTBTHbZimh7/AADuGHr4bW6G+xhjI8w58KS2sx2ddrq67MpsTYhgR1ODGlyIZfxTFLXT0CpIJIEDsxA0EG3Te99+4xPY5nwx/wByZn/QJ/FMdIqJ1jUu7KijcsxAA+JOwwHpgxFfyko/02n+2T78M0WbQTEiGeKUgXIR1awPc2O2AcwYiP5UUWrR75Bq8uav34lma252wGcGIocS0f6bT/bJ9+HZa2NU5rSIsdgdZYBbHodXTAMYMRsfEFIxCrVwEnYASoSf34YrcxihsZpo4gdgXcLf4XOAjeJMomqrQrUNTwEHmNF86/koY7Ivmdyb28Nt38syqGnUJBCkS2AsigXsLC9uv14XPEtH+m0/2yffj1qM9pUYo9VAjLsVaVQR8QTcYDhmY8KPBDVGleRUhmlpKhlhu5iKrIkhCtdtGqzMLHSb223s/s3ylcmSaWs3DgFKiJC0XKAZgSw3Ba3cW8MY6kXvUtNSGCrc1CCGqJ5knMXSCUWPZul7KOvfG2T53Sx08Eb1tMXSNFYiZLEqoBI36XGPMRE5MmeFo5BBqkVkMjvII26xh2LBDuRcA7273wYYps7ppGCR1MLseirIpJ+oG+DHooHDjheI80ZiFAp0JJNgANG5PliscV8Qtm82hCy5dE2w6e8OO5+gP979JU5ItbnWc0rsyLJTINSncG6EH1FxuO/TFdpY5aWX8HVShZo1/JMvyZY+zL67bj4+Rxy1ptFPiz8Ta9dOZoegoTLIkEEMbSuDoUqNKgbF2sNkXb4mwGJKr4fMtSuR08pjhWMT5hOoCvOxsNO3QdPD0APe2+nDuc+41DzldUMoVaj85At7SKepUXOpfLcb3Bl6OqjpOIJGdgIswgQwy7aWdbDSDfuOnxXzxHDxXlzCODiu3mJzPdPfixyvl8v3GO1rat9fx1Xvf1xA8JGbLq2XJ5ZWmp3haakdrakUXBjPoP8ADa17Dp2OYVcy1ufqYfGlDTuJXX5IdrgLfz67eh8saGsp7HeFKKpyqKSopIpXLSAsyAkgMbb4rAZI6PiGkp5TJSQtEYRq1BS5bUFPldbfq36knEt7KvZ9RVuWRTVEcjOzODaVwNmIHhBt2xafaFkcFHkdXDTRLEgUGw7m43J6k7Dc+WA1PBWWNlaST00MX/DKzTBQGU6B4r+d9/XHPFmaqy3IFqPyoNdyjq31IHC6T6W8PwGL9kXssy2WnppZIXdjFG51TORcqCdr2t6YS9sOVRWyelEYWE1aRaE8ICmy2FumxwFu/F3ln/r4P7OKjw9kdPVZ3nQqaeOYKYNOtb6bqb28r2/diap/ZDlaOrrA4ZSGB5r9QbjvitZdwrT1+d5ytSrkIYdOiRk+Uu99JF+g64DeDh2kTPXoYI1ammp9dVTdY1dDdCR2PQj+cfPHh7TuEqKCbKVhpIoxLWIkgVflKSt1Ppvh7hmmTI8yFCwU01bvTzsAHDiw5TMOo3FvUjuThz2v/wDUZL/Xo/7y4C25ZwbQ08glgo4opFvZ1FiL4zidwYCtZZwmIcyqcw5xbnoqcrRbTa2+q+/Tywcc8Gw5lCqOTHKh1RTqPFGdunTY2FxfsPLG+XcTGSulozCECa9Mms3coIifCVA/8w6MbW3tfDE2dtyBIsSl2mMKo0mlSeYUBL6Ta9r2Ck9hfAVRfZxUbf8AMUv5+6i/x+c64ZpPZsjUz0dZOKmC+qFRFyzAxvflsGNlN/k9Bv22xYKTPy8KScqzGcwMmo2Vg5jYglRqW6kjYXHljXiPP2p3iijiWV5Emk8cvLULEFLeLS3iJdbC1raiSLbzFYr0hFdOtfrGFT/FpV25P4dq/dr/ADen8pp/N5ur/La21sXDh3hinoYDT00ehT8purMbW1Me5wpm3FYjjp5I4tfOiaYayyhUVQxLFEc6rMNgPzvLEhJnFqimgCXE8UsmsN05fL2tbe/M67Wt64pZPgThn8HUaUnN52ksdenTfUb9Lnz88McXZF77SS0pk5XMAGvTqtvfpcfxxvkmavUGRuUiRLJJGrczU7GNih1IFsoupt4ibWuAdgrw5xTHWPVLHpPIe11cNqU3AY22W7K4tvsoPfAS2VUnJhih1auWipqta+kAXt2vbFe494OOYin01Jpmgk5quqajft1ItYi+J/J63nwQz6dPNjSTTe9tSg2vYXtfrbCpzZhWe7NFpQpqSUsfGd7qoC6fD3uwO+wOAqh4GzH/AOgn+xX/AFYnsj4W93rq6t52v3rl/k9FtGgW+Vc3v8BhzK81llmmianMYiNi+u4Yk3ULsL3SzH80sB4tyEqbiSR6GWq5CrLErGSnMjDQVGoozGO4a30SDtYkG+A9OOOFY8xpTTu5jOpXSQC5Rh3A+BI698J8Q8HvV/g8y1XjpJUlZhF86VtfbV4L29euG6zP5UhpHFOryVDBdCu5VLoz31LESRta5UAX64W4q4w9zeReRzNMHNXx2LuS5EVtJtdYpG1fRO2AtWDEJJnrCeniMQVJk1CUsbarE8tQEILWF/EVuOl7G2MBKRUESyNKsSLI2zSBQGb4ta56YJqGNkaJo0aNr6kKgqbm5uDsbnfDGDAKSZZC0QhaGNohYCIopQW6eG1tsYq8rglRY5YI5I1sVR0UqtthYEWFhthzBgFa/Lop10TxJKt7hZFDC/nY98evuyalbQupQVU2F1BtcA9gbD9gx64MArDl0SSPMsKLK4AeQKAzAdAW6n68bQ0Ua20xotlCCygWUdFH0fTDGDAL0VDHCuiGJIlvfSihRfzsNsYGXxc0z8pOaRpMuka7eWrrbDODAaLEAWIABb5Rt12tv9Qthely2GOLkxwxpFYjlqoC2PUaRtvhvBgFavLYZVVJYY5EUgqroGAIFgQCLDbbGaigic3eJHNrXZQdgGHf0dh+s3nhnBgFTl0JkSUwxmRF0o+kalXyBtcD0GDDWD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65F4B-AB0C-4D6D-A2A5-D6611458A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725" y="4437112"/>
            <a:ext cx="3565475" cy="22297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928694"/>
          </a:xfrm>
        </p:spPr>
        <p:txBody>
          <a:bodyPr/>
          <a:lstStyle/>
          <a:p>
            <a:r>
              <a:rPr lang="vi" dirty="0">
                <a:solidFill>
                  <a:srgbClr val="0B7F27"/>
                </a:solidFill>
              </a:rPr>
              <a:t>Hiện trạng – Con người – Đất đai</a:t>
            </a:r>
          </a:p>
        </p:txBody>
      </p:sp>
      <p:pic>
        <p:nvPicPr>
          <p:cNvPr id="6" name="Content Placeholder 5" descr="farner fani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670" y="1571612"/>
            <a:ext cx="2297504" cy="1714512"/>
          </a:xfrm>
        </p:spPr>
      </p:pic>
      <p:sp>
        <p:nvSpPr>
          <p:cNvPr id="7" name="TextBox 6"/>
          <p:cNvSpPr txBox="1"/>
          <p:nvPr/>
        </p:nvSpPr>
        <p:spPr>
          <a:xfrm>
            <a:off x="71406" y="3357562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" dirty="0"/>
              <a:t>140 triệu hộ nông dân</a:t>
            </a:r>
          </a:p>
        </p:txBody>
      </p:sp>
      <p:pic>
        <p:nvPicPr>
          <p:cNvPr id="2050" name="Picture 2" descr="C:\Users\Athreya\Desktop\taiwan ppt images\india ariable al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86190"/>
            <a:ext cx="1643074" cy="16430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0610" y="5488560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" dirty="0"/>
              <a:t>157 triệu ha </a:t>
            </a:r>
            <a:r>
              <a:rPr lang="en-US" dirty="0"/>
              <a:t>d</a:t>
            </a:r>
            <a:r>
              <a:rPr lang="vi" dirty="0"/>
              <a:t>iện tích </a:t>
            </a:r>
            <a:r>
              <a:rPr lang="vi-VN" dirty="0"/>
              <a:t>đất </a:t>
            </a:r>
            <a:r>
              <a:rPr lang="en-US" dirty="0" err="1"/>
              <a:t>canh</a:t>
            </a:r>
            <a:r>
              <a:rPr lang="en-US" dirty="0"/>
              <a:t> </a:t>
            </a:r>
            <a:r>
              <a:rPr lang="en-US" dirty="0" err="1"/>
              <a:t>tác</a:t>
            </a:r>
            <a:endParaRPr lang="vi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1196752"/>
            <a:ext cx="5857916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vi" dirty="0"/>
              <a:t>Trung bình </a:t>
            </a:r>
            <a:r>
              <a:rPr lang="vi-VN" dirty="0"/>
              <a:t>mỗi gia đình có khoảng</a:t>
            </a:r>
            <a:r>
              <a:rPr lang="vi" dirty="0"/>
              <a:t> 1 </a:t>
            </a:r>
            <a:r>
              <a:rPr lang="vi-VN" dirty="0"/>
              <a:t>h</a:t>
            </a:r>
            <a:r>
              <a:rPr lang="vi" dirty="0"/>
              <a:t>a đất canh tác.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vi" dirty="0"/>
              <a:t>Khoảng 60% gia đình sở hữu diện tích đất dưới </a:t>
            </a:r>
            <a:r>
              <a:rPr lang="vi-VN" dirty="0"/>
              <a:t>0.</a:t>
            </a:r>
            <a:r>
              <a:rPr lang="vi" dirty="0"/>
              <a:t>5 ha.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vi-VN" dirty="0"/>
              <a:t>N</a:t>
            </a:r>
            <a:r>
              <a:rPr lang="vi" dirty="0"/>
              <a:t>hững năm qua do việc chia nhỏ đất </a:t>
            </a:r>
            <a:r>
              <a:rPr lang="vi-VN" dirty="0"/>
              <a:t>đai</a:t>
            </a:r>
            <a:r>
              <a:rPr lang="vi" dirty="0"/>
              <a:t> trong gia đình dẫn đến tình trạng ruộng đất bị chia cắt.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vi-VN" dirty="0"/>
              <a:t>Thu nhập b</a:t>
            </a:r>
            <a:r>
              <a:rPr lang="vi" dirty="0"/>
              <a:t>ình quân đầu người ở mức ~</a:t>
            </a:r>
            <a:r>
              <a:rPr lang="vi-VN" dirty="0"/>
              <a:t>2,</a:t>
            </a:r>
            <a:r>
              <a:rPr lang="vi" dirty="0"/>
              <a:t>000USD so với </a:t>
            </a:r>
            <a:r>
              <a:rPr lang="vi-VN" dirty="0"/>
              <a:t>7,</a:t>
            </a:r>
            <a:r>
              <a:rPr lang="vi" dirty="0"/>
              <a:t>500USD của Brazil – Cơ hội tăng trưởng rất lớn!!</a:t>
            </a:r>
          </a:p>
          <a:p>
            <a:endParaRPr lang="en-IN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6643B-366C-3883-849C-82A8A1377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4160368"/>
            <a:ext cx="3591200" cy="2020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000132"/>
          </a:xfrm>
        </p:spPr>
        <p:txBody>
          <a:bodyPr/>
          <a:lstStyle/>
          <a:p>
            <a:r>
              <a:rPr lang="vi-VN" dirty="0">
                <a:solidFill>
                  <a:srgbClr val="0B7F27"/>
                </a:solidFill>
              </a:rPr>
              <a:t>Biến động</a:t>
            </a:r>
            <a:r>
              <a:rPr lang="vi" dirty="0">
                <a:solidFill>
                  <a:srgbClr val="0B7F27"/>
                </a:solidFill>
              </a:rPr>
              <a:t> dân số và tác động đến khí hậu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85860"/>
            <a:ext cx="8786874" cy="4840303"/>
          </a:xfrm>
        </p:spPr>
        <p:txBody>
          <a:bodyPr/>
          <a:lstStyle/>
          <a:p>
            <a:pPr lvl="1">
              <a:buNone/>
            </a:pPr>
            <a:endParaRPr lang="en-IN" dirty="0"/>
          </a:p>
          <a:p>
            <a:pPr lvl="1">
              <a:buNone/>
            </a:pPr>
            <a:endParaRPr lang="en-IN" dirty="0"/>
          </a:p>
          <a:p>
            <a:pPr lvl="1">
              <a:buNone/>
            </a:pPr>
            <a:endParaRPr lang="en-IN" dirty="0"/>
          </a:p>
          <a:p>
            <a:pPr lvl="1">
              <a:buNone/>
            </a:pPr>
            <a:endParaRPr lang="en-IN" dirty="0"/>
          </a:p>
          <a:p>
            <a:pPr lvl="1">
              <a:buNone/>
            </a:pPr>
            <a:endParaRPr lang="en-IN" dirty="0"/>
          </a:p>
          <a:p>
            <a:pPr lvl="1">
              <a:buNone/>
            </a:pPr>
            <a:endParaRPr lang="en-IN" dirty="0"/>
          </a:p>
          <a:p>
            <a:pPr lvl="1">
              <a:buNone/>
            </a:pPr>
            <a:endParaRPr lang="en-IN" dirty="0"/>
          </a:p>
          <a:p>
            <a:pPr lvl="1">
              <a:buNone/>
            </a:pPr>
            <a:r>
              <a:rPr lang="vi" dirty="0"/>
              <a:t>      </a:t>
            </a:r>
          </a:p>
          <a:p>
            <a:pPr lvl="1">
              <a:buNone/>
            </a:pPr>
            <a:endParaRPr lang="en-IN" dirty="0"/>
          </a:p>
          <a:p>
            <a:pPr lvl="1">
              <a:buNone/>
            </a:pP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-32" y="6215082"/>
            <a:ext cx="7308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" b="1" dirty="0"/>
              <a:t>Ấn Độ </a:t>
            </a:r>
            <a:r>
              <a:rPr lang="en-US" b="1" dirty="0" err="1"/>
              <a:t>chiếm</a:t>
            </a:r>
            <a:r>
              <a:rPr lang="en-US" b="1" dirty="0"/>
              <a:t> </a:t>
            </a:r>
            <a:r>
              <a:rPr lang="vi" b="1" dirty="0"/>
              <a:t>17% dân số toàn cầu và </a:t>
            </a:r>
            <a:r>
              <a:rPr lang="vi-VN" b="1" dirty="0"/>
              <a:t>chỉ</a:t>
            </a:r>
            <a:r>
              <a:rPr lang="vi" b="1" dirty="0"/>
              <a:t> tiếp cận khoảng 4% lượng nước ngọt toàn cầu.</a:t>
            </a:r>
          </a:p>
          <a:p>
            <a:pPr algn="ctr"/>
            <a:endParaRPr lang="en-IN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40C01-1F62-7814-5D78-3B1EC4634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31" y="4008025"/>
            <a:ext cx="1478408" cy="861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FA64A2-A19F-9119-BDD7-41B08E8CD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3356992"/>
            <a:ext cx="1554299" cy="6830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F87457-2EAD-2DB3-58B7-55843AC7C3BF}"/>
              </a:ext>
            </a:extLst>
          </p:cNvPr>
          <p:cNvSpPr txBox="1"/>
          <p:nvPr/>
        </p:nvSpPr>
        <p:spPr>
          <a:xfrm>
            <a:off x="35496" y="119675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" dirty="0"/>
              <a:t>Ấn Độ - MỘT QUỐC GIA TRẺ!! – </a:t>
            </a:r>
            <a:r>
              <a:rPr lang="vi-VN" dirty="0"/>
              <a:t>Tiềm năng tăng trường kinh tế </a:t>
            </a:r>
            <a:r>
              <a:rPr lang="vi" dirty="0"/>
              <a:t>KHỔNG LỒ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" dirty="0"/>
              <a:t>Tăng tuổi thọ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" dirty="0"/>
              <a:t>Tỷ lệ tử vong ở trẻ sơ sinh thấp </a:t>
            </a:r>
            <a:r>
              <a:rPr lang="vi-VN" dirty="0"/>
              <a:t>hơn</a:t>
            </a:r>
            <a:endParaRPr lang="v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" dirty="0"/>
              <a:t>45% dân số thành thị với thu nhập</a:t>
            </a:r>
            <a:r>
              <a:rPr lang="en-US" dirty="0"/>
              <a:t> </a:t>
            </a:r>
            <a:r>
              <a:rPr lang="vi" dirty="0"/>
              <a:t>ngày càng tăng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7B97A0-6EDD-9C27-943D-08E9B0A6C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101" y="1628800"/>
            <a:ext cx="2339543" cy="14174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D93313-D30E-8011-271B-6FFEEA617B3C}"/>
              </a:ext>
            </a:extLst>
          </p:cNvPr>
          <p:cNvSpPr txBox="1"/>
          <p:nvPr/>
        </p:nvSpPr>
        <p:spPr>
          <a:xfrm>
            <a:off x="35496" y="3140968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Nền kinh tế kỹ thuật số đang phát triển</a:t>
            </a:r>
            <a:endParaRPr lang="en-SG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PhonePe / PayTM / GPay có thể được sử dụng để mua </a:t>
            </a:r>
            <a:r>
              <a:rPr lang="vi-VN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vi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rà giá 10 Rs</a:t>
            </a:r>
            <a:r>
              <a:rPr lang="en-US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ngay</a:t>
            </a:r>
            <a:r>
              <a:rPr lang="vi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bên lề đường</a:t>
            </a:r>
            <a:endParaRPr lang="en-SG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800 triệu điện thoại thông minh, tổng số 140 triệu điện thoại di động </a:t>
            </a:r>
            <a:r>
              <a:rPr lang="en-US" sz="1600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và</a:t>
            </a:r>
            <a:r>
              <a:rPr lang="vi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WhatsApp</a:t>
            </a:r>
            <a:r>
              <a:rPr lang="en-US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đang</a:t>
            </a:r>
            <a:r>
              <a:rPr lang="vi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rất phổ biến.</a:t>
            </a:r>
            <a:endParaRPr lang="en-SG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Tuổi trung bình của nông dân trẻ hơn, có trình độ học vấn cao hơn và </a:t>
            </a:r>
            <a:r>
              <a:rPr lang="en-US" sz="16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" sz="16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hiểu biết về công nghệ</a:t>
            </a:r>
            <a:endParaRPr lang="en-SG" sz="16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6778" y="4653136"/>
            <a:ext cx="8929718" cy="1477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00" dirty="0">
              <a:solidFill>
                <a:schemeClr val="tx1"/>
              </a:solidFill>
            </a:endParaRPr>
          </a:p>
          <a:p>
            <a:pPr algn="ctr"/>
            <a:endParaRPr lang="en-IN" sz="1000" dirty="0">
              <a:solidFill>
                <a:schemeClr val="tx1"/>
              </a:solidFill>
            </a:endParaRPr>
          </a:p>
          <a:p>
            <a:pPr algn="ctr"/>
            <a:r>
              <a:rPr lang="vi" dirty="0">
                <a:solidFill>
                  <a:schemeClr val="tx1"/>
                </a:solidFill>
              </a:rPr>
              <a:t>Độ che phủ của rừng cũng đã giảm trong những năm qua và đang tác động xấu đến điều kiện khí hậu nông nghiệp.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vi" dirty="0">
                <a:solidFill>
                  <a:schemeClr val="tx1"/>
                </a:solidFill>
              </a:rPr>
              <a:t>rên 65% cây trồng được trồng trong điều kiện mưa </a:t>
            </a:r>
            <a:r>
              <a:rPr lang="vi-VN" dirty="0">
                <a:solidFill>
                  <a:schemeClr val="tx1"/>
                </a:solidFill>
              </a:rPr>
              <a:t>nhiều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vi" dirty="0">
                <a:solidFill>
                  <a:schemeClr val="tx1"/>
                </a:solidFill>
              </a:rPr>
              <a:t>(lượng mưa 500 – 1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vi" dirty="0">
                <a:solidFill>
                  <a:schemeClr val="tx1"/>
                </a:solidFill>
              </a:rPr>
              <a:t>000 mm/năm).</a:t>
            </a:r>
          </a:p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A377F5-E8AC-D362-35E3-F322C9040552}"/>
              </a:ext>
            </a:extLst>
          </p:cNvPr>
          <p:cNvCxnSpPr/>
          <p:nvPr/>
        </p:nvCxnSpPr>
        <p:spPr>
          <a:xfrm>
            <a:off x="142844" y="2564904"/>
            <a:ext cx="637337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47618CD-884F-C432-F562-AE804D765DE2}"/>
              </a:ext>
            </a:extLst>
          </p:cNvPr>
          <p:cNvSpPr/>
          <p:nvPr/>
        </p:nvSpPr>
        <p:spPr>
          <a:xfrm>
            <a:off x="323528" y="2768320"/>
            <a:ext cx="4104456" cy="28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SÔ HÓA ẤN ĐỘ</a:t>
            </a:r>
            <a:endParaRPr lang="v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" dirty="0">
                <a:solidFill>
                  <a:srgbClr val="0B7F27"/>
                </a:solidFill>
              </a:rPr>
              <a:t>Kinh tế Nông nghiệp ở </a:t>
            </a:r>
            <a:r>
              <a:rPr lang="vi" dirty="0" err="1">
                <a:solidFill>
                  <a:srgbClr val="0B7F27"/>
                </a:solidFill>
              </a:rPr>
              <a:t>Ấn Độ</a:t>
            </a:r>
            <a:endParaRPr lang="en-IN" dirty="0">
              <a:solidFill>
                <a:srgbClr val="0B7F2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B28FE-9061-480C-983F-47C4B3E8D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9725"/>
            <a:ext cx="4186808" cy="2715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6A0387-5514-4C07-8625-3232AE2800A2}"/>
              </a:ext>
            </a:extLst>
          </p:cNvPr>
          <p:cNvSpPr txBox="1"/>
          <p:nvPr/>
        </p:nvSpPr>
        <p:spPr>
          <a:xfrm>
            <a:off x="2115619" y="1650153"/>
            <a:ext cx="2592288" cy="406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" sz="1600" b="1" dirty="0"/>
              <a:t>Tăng trưởng GDP &gt; 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05D80-74E9-4784-96F3-5D3B55C86C9A}"/>
              </a:ext>
            </a:extLst>
          </p:cNvPr>
          <p:cNvSpPr txBox="1"/>
          <p:nvPr/>
        </p:nvSpPr>
        <p:spPr>
          <a:xfrm>
            <a:off x="2137927" y="2004072"/>
            <a:ext cx="2520280" cy="406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" sz="1600" b="1" dirty="0"/>
              <a:t>Tăng trưởng nông nghiệp ~ 1-3%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D4B6E2-6622-4F0A-BC05-BFA0B961C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568" y="1417638"/>
            <a:ext cx="2633803" cy="13965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F525D8-D67B-4233-BC75-280D5A7B4E63}"/>
              </a:ext>
            </a:extLst>
          </p:cNvPr>
          <p:cNvSpPr txBox="1"/>
          <p:nvPr/>
        </p:nvSpPr>
        <p:spPr>
          <a:xfrm>
            <a:off x="4716016" y="141277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" b="1" dirty="0"/>
              <a:t>50-55% lao động hoạt động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vi" b="1" dirty="0"/>
              <a:t>Nông nghiệp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BD7CB8E-2EFD-412A-A1CE-084B3245EFF3}"/>
              </a:ext>
            </a:extLst>
          </p:cNvPr>
          <p:cNvSpPr/>
          <p:nvPr/>
        </p:nvSpPr>
        <p:spPr>
          <a:xfrm>
            <a:off x="5292080" y="2348880"/>
            <a:ext cx="216024" cy="36933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B47F88-580A-40B5-97F0-53D54FF358CB}"/>
              </a:ext>
            </a:extLst>
          </p:cNvPr>
          <p:cNvSpPr txBox="1"/>
          <p:nvPr/>
        </p:nvSpPr>
        <p:spPr>
          <a:xfrm>
            <a:off x="4530230" y="277441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" b="1" dirty="0"/>
              <a:t>Chỉ đóng góp 17% GDP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2F5019-A7B0-4CEE-8EE0-714B1CD507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2996952"/>
            <a:ext cx="2243967" cy="1544628"/>
          </a:xfrm>
          <a:prstGeom prst="rect">
            <a:avLst/>
          </a:prstGeom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FCAB62B7-B849-48E0-B44A-54A91101F157}"/>
              </a:ext>
            </a:extLst>
          </p:cNvPr>
          <p:cNvSpPr/>
          <p:nvPr/>
        </p:nvSpPr>
        <p:spPr>
          <a:xfrm>
            <a:off x="35496" y="1340768"/>
            <a:ext cx="371571" cy="36933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" dirty="0"/>
              <a:t>1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09DEA35-2DBB-4742-BBAC-0F241A8F2F9B}"/>
              </a:ext>
            </a:extLst>
          </p:cNvPr>
          <p:cNvSpPr/>
          <p:nvPr/>
        </p:nvSpPr>
        <p:spPr>
          <a:xfrm>
            <a:off x="4344445" y="1340768"/>
            <a:ext cx="371571" cy="36933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" dirty="0"/>
              <a:t>2</a:t>
            </a: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CB62DE18-72B0-4268-A52C-5B6FFFD293C2}"/>
              </a:ext>
            </a:extLst>
          </p:cNvPr>
          <p:cNvSpPr/>
          <p:nvPr/>
        </p:nvSpPr>
        <p:spPr>
          <a:xfrm flipV="1">
            <a:off x="5367518" y="3284984"/>
            <a:ext cx="536630" cy="473798"/>
          </a:xfrm>
          <a:prstGeom prst="ben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D9EA67-E4BF-4BD0-8D01-087A9408288A}"/>
              </a:ext>
            </a:extLst>
          </p:cNvPr>
          <p:cNvSpPr txBox="1"/>
          <p:nvPr/>
        </p:nvSpPr>
        <p:spPr>
          <a:xfrm>
            <a:off x="4644008" y="378904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" b="1" dirty="0"/>
              <a:t>Bị đe dọa do</a:t>
            </a:r>
          </a:p>
          <a:p>
            <a:r>
              <a:rPr lang="vi" b="1" dirty="0"/>
              <a:t>biến đổi khí hậu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28E99D-94C5-4337-B71E-E05EE60C00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4973" y="4538005"/>
            <a:ext cx="428087" cy="5798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71D02C-1DED-47EB-988C-5F332CBAEE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254" y="4514211"/>
            <a:ext cx="616944" cy="5939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777FD9-69C9-465E-91B2-5E57D7599E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1342" y="4550888"/>
            <a:ext cx="616944" cy="6080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675768-C17B-411C-BD6E-9C6BDA2440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936841" y="4541545"/>
            <a:ext cx="485168" cy="5875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294506-998F-4897-B6AD-58C39713B4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55576" y="5511196"/>
            <a:ext cx="288032" cy="5821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19DD4F-616A-4A02-B923-B4749D95425B}"/>
              </a:ext>
            </a:extLst>
          </p:cNvPr>
          <p:cNvSpPr/>
          <p:nvPr/>
        </p:nvSpPr>
        <p:spPr>
          <a:xfrm>
            <a:off x="457199" y="4221088"/>
            <a:ext cx="3887245" cy="10818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902F76-2193-4FA3-A667-3A2B6E22C0DC}"/>
              </a:ext>
            </a:extLst>
          </p:cNvPr>
          <p:cNvSpPr/>
          <p:nvPr/>
        </p:nvSpPr>
        <p:spPr>
          <a:xfrm>
            <a:off x="467544" y="4223929"/>
            <a:ext cx="3776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" sz="1600" b="1" dirty="0"/>
              <a:t>Tự duy trì – An ninh lương thực cao</a:t>
            </a:r>
            <a:endParaRPr lang="en-SG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A64B2A4-3984-41C5-87D7-AF075460E0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096" y="5546068"/>
            <a:ext cx="662690" cy="507856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2779A6-3AB8-4FB1-8A16-BEEF45524F26}"/>
              </a:ext>
            </a:extLst>
          </p:cNvPr>
          <p:cNvSpPr/>
          <p:nvPr/>
        </p:nvSpPr>
        <p:spPr>
          <a:xfrm>
            <a:off x="468731" y="5396578"/>
            <a:ext cx="3887245" cy="7582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141C58-4C2F-4AC6-8313-43D1D50657E7}"/>
              </a:ext>
            </a:extLst>
          </p:cNvPr>
          <p:cNvSpPr/>
          <p:nvPr/>
        </p:nvSpPr>
        <p:spPr>
          <a:xfrm>
            <a:off x="1571604" y="5403752"/>
            <a:ext cx="2834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" sz="1400" b="1" dirty="0"/>
              <a:t>Dầu &amp; </a:t>
            </a:r>
            <a:r>
              <a:rPr lang="vi-VN" sz="1400" b="1" dirty="0"/>
              <a:t>các loại Đậu</a:t>
            </a:r>
            <a:r>
              <a:rPr lang="vi" sz="1400" b="1" dirty="0"/>
              <a:t> được</a:t>
            </a:r>
          </a:p>
          <a:p>
            <a:pPr algn="ctr"/>
            <a:r>
              <a:rPr lang="vi-VN" sz="1400" b="1" dirty="0"/>
              <a:t>n</a:t>
            </a:r>
            <a:r>
              <a:rPr lang="vi" sz="1400" b="1" dirty="0"/>
              <a:t>hập khẩu để đáp ứng nhu cầu</a:t>
            </a:r>
            <a:endParaRPr lang="en-SG" sz="1400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3C9008-3760-47F9-8CD6-59F8F09154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6016" y="4437112"/>
            <a:ext cx="1514416" cy="16502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64D5DE7-5086-42E0-98DD-6E9717F5A2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7864" y="5550716"/>
            <a:ext cx="463219" cy="47057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2565A59-6683-44DA-8D65-007FFB3AB0B8}"/>
              </a:ext>
            </a:extLst>
          </p:cNvPr>
          <p:cNvSpPr/>
          <p:nvPr/>
        </p:nvSpPr>
        <p:spPr>
          <a:xfrm>
            <a:off x="7396431" y="5544718"/>
            <a:ext cx="1510350" cy="64353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vi" sz="2000" b="1" dirty="0"/>
              <a:t>Dân số</a:t>
            </a:r>
          </a:p>
          <a:p>
            <a:pPr algn="ctr"/>
            <a:r>
              <a:rPr lang="vi" sz="2000" b="1" dirty="0"/>
              <a:t>Vào năm 2030??</a:t>
            </a:r>
            <a:endParaRPr lang="en-SG" b="1" dirty="0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B37E2B47-D618-488F-9011-0AD762B5E362}"/>
              </a:ext>
            </a:extLst>
          </p:cNvPr>
          <p:cNvSpPr/>
          <p:nvPr/>
        </p:nvSpPr>
        <p:spPr>
          <a:xfrm>
            <a:off x="35496" y="4427820"/>
            <a:ext cx="371571" cy="36933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"/>
              <a:t>3</a:t>
            </a:r>
            <a:endParaRPr lang="en-SG" dirty="0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1CD56454-13E5-4538-AF8F-23764E9CE173}"/>
              </a:ext>
            </a:extLst>
          </p:cNvPr>
          <p:cNvSpPr/>
          <p:nvPr/>
        </p:nvSpPr>
        <p:spPr>
          <a:xfrm>
            <a:off x="4416453" y="4427820"/>
            <a:ext cx="371571" cy="36933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" dirty="0"/>
              <a:t>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537D02-5F70-4685-9511-4D5959940C32}"/>
              </a:ext>
            </a:extLst>
          </p:cNvPr>
          <p:cNvSpPr/>
          <p:nvPr/>
        </p:nvSpPr>
        <p:spPr>
          <a:xfrm>
            <a:off x="71404" y="6239053"/>
            <a:ext cx="6476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" sz="1600" b="1" dirty="0">
                <a:solidFill>
                  <a:srgbClr val="0B7F27"/>
                </a:solidFill>
              </a:rPr>
              <a:t>Đảm bảo nguồn cung cấp thực phẩm có chất lượng và an ninh </a:t>
            </a:r>
            <a:endParaRPr lang="en-US" sz="1600" b="1" dirty="0">
              <a:solidFill>
                <a:srgbClr val="0B7F27"/>
              </a:solidFill>
            </a:endParaRPr>
          </a:p>
          <a:p>
            <a:pPr algn="ctr"/>
            <a:r>
              <a:rPr lang="vi" sz="1600" b="1" dirty="0">
                <a:solidFill>
                  <a:srgbClr val="0B7F27"/>
                </a:solidFill>
              </a:rPr>
              <a:t>lương thực cho</a:t>
            </a:r>
            <a:r>
              <a:rPr lang="en-US" sz="1600" b="1" dirty="0">
                <a:solidFill>
                  <a:srgbClr val="0B7F27"/>
                </a:solidFill>
              </a:rPr>
              <a:t> </a:t>
            </a:r>
            <a:r>
              <a:rPr lang="en-US" sz="1600" b="1" dirty="0" err="1">
                <a:solidFill>
                  <a:srgbClr val="0B7F27"/>
                </a:solidFill>
              </a:rPr>
              <a:t>nước</a:t>
            </a:r>
            <a:r>
              <a:rPr lang="en-US" sz="1600" b="1" dirty="0">
                <a:solidFill>
                  <a:srgbClr val="0B7F27"/>
                </a:solidFill>
              </a:rPr>
              <a:t> </a:t>
            </a:r>
            <a:r>
              <a:rPr lang="en-US" sz="1600" b="1" dirty="0" err="1">
                <a:solidFill>
                  <a:srgbClr val="0B7F27"/>
                </a:solidFill>
              </a:rPr>
              <a:t>có</a:t>
            </a:r>
            <a:r>
              <a:rPr lang="en-US" sz="1600" b="1" dirty="0">
                <a:solidFill>
                  <a:srgbClr val="0B7F27"/>
                </a:solidFill>
              </a:rPr>
              <a:t> </a:t>
            </a:r>
            <a:r>
              <a:rPr lang="vi" sz="1600" b="1" dirty="0">
                <a:solidFill>
                  <a:srgbClr val="0B7F27"/>
                </a:solidFill>
              </a:rPr>
              <a:t>dân số lớn nhất thế giới vào năm 2030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D0439FC-5595-49F8-BDD0-A367CFDA95BE}"/>
              </a:ext>
            </a:extLst>
          </p:cNvPr>
          <p:cNvSpPr/>
          <p:nvPr/>
        </p:nvSpPr>
        <p:spPr>
          <a:xfrm>
            <a:off x="6521193" y="4725144"/>
            <a:ext cx="2385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" sz="1600" b="1" dirty="0"/>
              <a:t>Sự gia tăng dân số</a:t>
            </a:r>
          </a:p>
          <a:p>
            <a:pPr algn="ctr"/>
            <a:r>
              <a:rPr lang="vi" sz="1600" b="1" dirty="0"/>
              <a:t>Mối quan tâm chính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124900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vi-VN" dirty="0">
                <a:solidFill>
                  <a:srgbClr val="0B7F27"/>
                </a:solidFill>
              </a:rPr>
              <a:t>Yếu tố chi phối t</a:t>
            </a:r>
            <a:r>
              <a:rPr lang="vi" dirty="0">
                <a:solidFill>
                  <a:srgbClr val="0B7F27"/>
                </a:solidFill>
              </a:rPr>
              <a:t>hị trường bảo vệ thực vật và dinh dưỡng cây trồng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4525963"/>
          </a:xfrm>
        </p:spPr>
        <p:txBody>
          <a:bodyPr/>
          <a:lstStyle/>
          <a:p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" y="5943600"/>
            <a:ext cx="71600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" sz="1400" b="1" dirty="0">
                <a:solidFill>
                  <a:srgbClr val="0B7F27"/>
                </a:solidFill>
              </a:rPr>
              <a:t>Sử dụng sai phân đạm gây xói mòn Các-bon trong đất</a:t>
            </a:r>
            <a:r>
              <a:rPr lang="en-US" sz="1400" b="1" dirty="0">
                <a:solidFill>
                  <a:srgbClr val="0B7F27"/>
                </a:solidFill>
              </a:rPr>
              <a:t> </a:t>
            </a:r>
            <a:r>
              <a:rPr lang="vi-VN" sz="1400" b="1" dirty="0">
                <a:solidFill>
                  <a:srgbClr val="0B7F27"/>
                </a:solidFill>
              </a:rPr>
              <a:t>và với </a:t>
            </a:r>
            <a:r>
              <a:rPr lang="vi" sz="1400" b="1" dirty="0">
                <a:solidFill>
                  <a:srgbClr val="0B7F27"/>
                </a:solidFill>
              </a:rPr>
              <a:t>quá trình đô thị hóa nhanh chóng là những yếu tố </a:t>
            </a:r>
            <a:r>
              <a:rPr lang="vi-VN" sz="1400" b="1" dirty="0">
                <a:solidFill>
                  <a:srgbClr val="0B7F27"/>
                </a:solidFill>
              </a:rPr>
              <a:t>thúc đẩy thị trường phân bón</a:t>
            </a:r>
            <a:endParaRPr kumimoji="0" lang="en-US" sz="1400" b="1" u="none" strike="noStrike" kern="0" cap="none" spc="0" normalizeH="0" baseline="0" noProof="0" dirty="0">
              <a:ln>
                <a:noFill/>
              </a:ln>
              <a:solidFill>
                <a:srgbClr val="0B7F2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74590161"/>
              </p:ext>
            </p:extLst>
          </p:nvPr>
        </p:nvGraphicFramePr>
        <p:xfrm>
          <a:off x="304800" y="1295400"/>
          <a:ext cx="8534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355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2BD1-9845-EFC4-CE52-3ACA410DD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" dirty="0"/>
              <a:t>Dự báo vĩ mô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E1483-AE51-6111-D393-6BD14C17B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4525963"/>
          </a:xfrm>
        </p:spPr>
        <p:txBody>
          <a:bodyPr/>
          <a:lstStyle/>
          <a:p>
            <a:r>
              <a:rPr lang="vi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Dân số dự kiến sẽ tăng </a:t>
            </a:r>
            <a:r>
              <a:rPr lang="vi-VN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7.</a:t>
            </a:r>
            <a:r>
              <a:rPr lang="vi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85% từ năm 2022 đến năm 2030 lên </a:t>
            </a:r>
            <a:r>
              <a:rPr lang="vi-VN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1.</a:t>
            </a:r>
            <a:r>
              <a:rPr lang="vi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51 </a:t>
            </a:r>
            <a:r>
              <a:rPr lang="vi-VN" sz="2000" dirty="0">
                <a:solidFill>
                  <a:srgbClr val="FF0000"/>
                </a:solidFill>
                <a:ea typeface="Calibri" panose="020F0502020204030204" pitchFamily="34" charset="0"/>
              </a:rPr>
              <a:t>tỷ người</a:t>
            </a:r>
            <a:endParaRPr lang="en-SG" sz="20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r>
              <a:rPr lang="vi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Nền kinh tế Ấn Độ sẽ tăng trưởng lên </a:t>
            </a:r>
            <a:r>
              <a:rPr lang="vi-VN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6.</a:t>
            </a:r>
            <a:r>
              <a:rPr lang="vi" sz="20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5 đến 7 nghìn tỷ vào năm 2030</a:t>
            </a:r>
            <a:endParaRPr lang="en-SG" sz="20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r>
              <a:rPr lang="vi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Thu nhập bình quân đầu người từ $</a:t>
            </a:r>
            <a:r>
              <a:rPr lang="vi-VN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2,</a:t>
            </a:r>
            <a:r>
              <a:rPr lang="vi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000 hiện nay lên khoảng $</a:t>
            </a:r>
            <a:r>
              <a:rPr lang="vi-VN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4,</a:t>
            </a:r>
            <a:r>
              <a:rPr lang="vi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500 vào năm 2030</a:t>
            </a:r>
            <a:endParaRPr lang="en-SG" sz="2000" dirty="0">
              <a:effectLst/>
              <a:ea typeface="Calibri" panose="020F0502020204030204" pitchFamily="34" charset="0"/>
            </a:endParaRPr>
          </a:p>
          <a:p>
            <a:r>
              <a:rPr lang="vi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Lượng calo tiêu thụ bình quân đầu người tăng từ </a:t>
            </a:r>
            <a:r>
              <a:rPr lang="vi-VN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2,</a:t>
            </a:r>
            <a:r>
              <a:rPr lang="vi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500 (2018) lên </a:t>
            </a:r>
            <a:r>
              <a:rPr lang="vi-VN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2,</a:t>
            </a:r>
            <a:r>
              <a:rPr lang="vi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700 vào năm 2030</a:t>
            </a:r>
            <a:endParaRPr lang="en-SG" sz="2000" dirty="0">
              <a:effectLst/>
              <a:ea typeface="Calibri" panose="020F0502020204030204" pitchFamily="34" charset="0"/>
            </a:endParaRPr>
          </a:p>
          <a:p>
            <a:r>
              <a:rPr lang="vi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Biến đổi khí hậu sẽ dẫn đến áp lực phi sinh học </a:t>
            </a:r>
            <a:r>
              <a:rPr lang="vi-VN" sz="2000" dirty="0">
                <a:solidFill>
                  <a:srgbClr val="212121"/>
                </a:solidFill>
                <a:ea typeface="Calibri" panose="020F0502020204030204" pitchFamily="34" charset="0"/>
              </a:rPr>
              <a:t>lên</a:t>
            </a:r>
            <a:r>
              <a:rPr lang="vi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 cây trồng</a:t>
            </a:r>
            <a:endParaRPr lang="en-SG" sz="2000" dirty="0">
              <a:effectLst/>
              <a:ea typeface="Calibri" panose="020F0502020204030204" pitchFamily="34" charset="0"/>
            </a:endParaRPr>
          </a:p>
          <a:p>
            <a:r>
              <a:rPr lang="vi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Sa mạc hóa ngày càng tăng – </a:t>
            </a:r>
            <a:r>
              <a:rPr lang="vi-VN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96.</a:t>
            </a:r>
            <a:r>
              <a:rPr lang="vi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40 triệu ha, tương đương khoảng </a:t>
            </a:r>
            <a:r>
              <a:rPr lang="vi-VN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29.</a:t>
            </a:r>
            <a:r>
              <a:rPr lang="vi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32% Tổng diện tích</a:t>
            </a:r>
            <a:r>
              <a:rPr lang="en-US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đất</a:t>
            </a:r>
            <a:r>
              <a:rPr lang="vi" sz="2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 địa lý (TGA) của cả nước </a:t>
            </a:r>
            <a:r>
              <a:rPr lang="vi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đang bị suy thoái</a:t>
            </a:r>
            <a:endParaRPr lang="en-SG" sz="2000" dirty="0">
              <a:effectLst/>
              <a:ea typeface="Calibri" panose="020F0502020204030204" pitchFamily="34" charset="0"/>
            </a:endParaRPr>
          </a:p>
          <a:p>
            <a:r>
              <a:rPr lang="vi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Xâm nhập mặn ngày càng tăng - Đã có </a:t>
            </a:r>
            <a:r>
              <a:rPr lang="vi-VN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3.</a:t>
            </a:r>
            <a:r>
              <a:rPr lang="vi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70 triệu ha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nhiễm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mặn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 ngày càng tăng do quản lý thủy lợi kém</a:t>
            </a:r>
            <a:endParaRPr lang="en-SG" sz="2000" dirty="0">
              <a:effectLst/>
              <a:ea typeface="Calibri" panose="020F0502020204030204" pitchFamily="34" charset="0"/>
            </a:endParaRPr>
          </a:p>
          <a:p>
            <a:endParaRPr lang="en-SG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0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"/>
          <p:cNvSpPr txBox="1"/>
          <p:nvPr/>
        </p:nvSpPr>
        <p:spPr>
          <a:xfrm>
            <a:off x="5489624" y="1973382"/>
            <a:ext cx="2652407" cy="6455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spcBef>
                <a:spcPts val="225"/>
              </a:spcBef>
              <a:spcAft>
                <a:spcPts val="225"/>
              </a:spcAft>
            </a:pPr>
            <a:endParaRPr lang="en-US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99158"/>
          </a:xfrm>
        </p:spPr>
        <p:txBody>
          <a:bodyPr/>
          <a:lstStyle/>
          <a:p>
            <a:r>
              <a:rPr lang="vi" dirty="0"/>
              <a:t>ẤN ĐỘ – hệ sinh thái khởi nghiệp lớn thứ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3ACB75-9CB9-4E2C-8CED-C5F2CD59C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67" y="1497677"/>
            <a:ext cx="3854554" cy="3389485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187651" y="1497677"/>
            <a:ext cx="4693113" cy="4444340"/>
          </a:xfrm>
          <a:prstGeom prst="rect">
            <a:avLst/>
          </a:prstGeom>
          <a:solidFill>
            <a:schemeClr val="accent2">
              <a:lumMod val="75000"/>
              <a:alpha val="70000"/>
            </a:schemeClr>
          </a:solidFill>
        </p:spPr>
        <p:txBody>
          <a:bodyPr vert="horz" lIns="486000" tIns="486000" rIns="486000" bIns="486000" rtlCol="0" anchor="t"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750"/>
              </a:spcAft>
              <a:buClr>
                <a:schemeClr val="bg1"/>
              </a:buClr>
            </a:pPr>
            <a:endParaRPr lang="nl-NL" sz="12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536519-1118-4C10-8AB2-C004EA04D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297" y="1776852"/>
            <a:ext cx="4142245" cy="3835643"/>
          </a:xfrm>
          <a:prstGeom prst="rect">
            <a:avLst/>
          </a:prstGeom>
          <a:effectLst>
            <a:outerShdw dist="304800" dir="5400000" algn="ctr" rotWithShape="0">
              <a:srgbClr val="000000">
                <a:alpha val="67000"/>
              </a:srgbClr>
            </a:outerShdw>
            <a:softEdge rad="241300"/>
          </a:effectLst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22F04E7-26AC-492D-81FF-45E44818F0C8}"/>
              </a:ext>
            </a:extLst>
          </p:cNvPr>
          <p:cNvSpPr/>
          <p:nvPr/>
        </p:nvSpPr>
        <p:spPr>
          <a:xfrm>
            <a:off x="218670" y="5010781"/>
            <a:ext cx="3854554" cy="75159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Hệ</a:t>
            </a:r>
            <a:r>
              <a:rPr lang="en-US" sz="1200" dirty="0"/>
              <a:t> </a:t>
            </a:r>
            <a:r>
              <a:rPr lang="en-US" sz="1200" dirty="0" err="1"/>
              <a:t>sinh</a:t>
            </a:r>
            <a:r>
              <a:rPr lang="en-US" sz="1200" dirty="0"/>
              <a:t> </a:t>
            </a:r>
            <a:r>
              <a:rPr lang="en-US" sz="1200" dirty="0" err="1"/>
              <a:t>thái</a:t>
            </a:r>
            <a:r>
              <a:rPr lang="en-US" sz="1200" dirty="0"/>
              <a:t> </a:t>
            </a:r>
            <a:r>
              <a:rPr lang="en-US" sz="1200" dirty="0" err="1"/>
              <a:t>khởi</a:t>
            </a:r>
            <a:r>
              <a:rPr lang="en-US" sz="1200" dirty="0"/>
              <a:t> </a:t>
            </a:r>
            <a:r>
              <a:rPr lang="en-US" sz="1200" dirty="0" err="1"/>
              <a:t>nghiệp</a:t>
            </a:r>
            <a:r>
              <a:rPr lang="en-US" sz="1200" dirty="0"/>
              <a:t> </a:t>
            </a:r>
            <a:r>
              <a:rPr lang="en-US" sz="1200" dirty="0" err="1"/>
              <a:t>lớn</a:t>
            </a:r>
            <a:r>
              <a:rPr lang="en-US" sz="1200" dirty="0"/>
              <a:t> </a:t>
            </a:r>
            <a:r>
              <a:rPr lang="en-US" sz="1200" dirty="0" err="1"/>
              <a:t>thứ</a:t>
            </a:r>
            <a:r>
              <a:rPr lang="en-US" sz="1200" dirty="0"/>
              <a:t> 3 </a:t>
            </a:r>
            <a:r>
              <a:rPr lang="vi" sz="1200" dirty="0"/>
              <a:t>thế giới với 82 Kỳ lân, 44 trong số đó </a:t>
            </a:r>
            <a:r>
              <a:rPr lang="en-US" sz="1200" dirty="0" err="1"/>
              <a:t>mới</a:t>
            </a:r>
            <a:r>
              <a:rPr lang="vi" sz="1200" dirty="0"/>
              <a:t> xuất hiện vào năm 2021</a:t>
            </a:r>
          </a:p>
          <a:p>
            <a:r>
              <a:rPr lang="vi" sz="1200" dirty="0"/>
              <a:t>*</a:t>
            </a:r>
            <a:r>
              <a:rPr lang="vi-VN" sz="1200" dirty="0"/>
              <a:t>Kỳ lân: Công ty có giá trị vốn hóa trên 1 tỷ đô</a:t>
            </a:r>
            <a:endParaRPr lang="vi" sz="1200" dirty="0"/>
          </a:p>
        </p:txBody>
      </p:sp>
    </p:spTree>
    <p:extLst>
      <p:ext uri="{BB962C8B-B14F-4D97-AF65-F5344CB8AC3E}">
        <p14:creationId xmlns:p14="http://schemas.microsoft.com/office/powerpoint/2010/main" val="8588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9F4D0F1-1517-4ED2-A32A-154897FA69E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022" y="932213"/>
            <a:ext cx="9144000" cy="5925787"/>
          </a:xfrm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81BF23-367D-4D1C-AB2A-A9472AC1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090154" cy="932212"/>
          </a:xfrm>
        </p:spPr>
        <p:txBody>
          <a:bodyPr/>
          <a:lstStyle/>
          <a:p>
            <a:r>
              <a:rPr lang="vi" dirty="0"/>
              <a:t>ẤN ĐỘ – Cơ hội TĂNG TRƯỞNG!!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3F988-B787-4195-B97B-BB93F4048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1" y="1601348"/>
            <a:ext cx="9144000" cy="4635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2A3F2-84C9-4F34-A03D-30BA195A9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326" y="4288632"/>
            <a:ext cx="638829" cy="56526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845511-0390-4772-8907-E51BB7A4F38E}"/>
              </a:ext>
            </a:extLst>
          </p:cNvPr>
          <p:cNvSpPr/>
          <p:nvPr/>
        </p:nvSpPr>
        <p:spPr>
          <a:xfrm>
            <a:off x="5121423" y="5657903"/>
            <a:ext cx="4016168" cy="3359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Các trung tâm đổi mới do Chính phủ Tiểu bang tài trợ giúp cung cấp hệ sinh thái phù hợp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8A6589-9855-4480-A361-4E8E9D8F10BF}"/>
              </a:ext>
            </a:extLst>
          </p:cNvPr>
          <p:cNvSpPr/>
          <p:nvPr/>
        </p:nvSpPr>
        <p:spPr>
          <a:xfrm>
            <a:off x="63382" y="1844824"/>
            <a:ext cx="350050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Tinh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thông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công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nghệ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Trước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2021, 60% GDP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của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Ấn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Độ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đến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từ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các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sản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phẩm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và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dịch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vụ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kỹ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thuật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số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 (Body)"/>
            </a:endParaRPr>
          </a:p>
          <a:p>
            <a:r>
              <a:rPr lang="vi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Khi công nghệ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được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vi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toàn cầu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hoá</a:t>
            </a:r>
            <a:r>
              <a:rPr lang="vi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– </a:t>
            </a:r>
            <a:r>
              <a:rPr lang="vi-V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Công nghệ trong nông nghiệp tập trung vào sinh học</a:t>
            </a:r>
            <a:endParaRPr lang="vi" sz="1100" dirty="0">
              <a:solidFill>
                <a:schemeClr val="tx1">
                  <a:lumMod val="65000"/>
                  <a:lumOff val="35000"/>
                </a:schemeClr>
              </a:solidFill>
              <a:latin typeface="Arial (Body)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20934F-04AD-4DB8-B06D-FFAC19679D72}"/>
              </a:ext>
            </a:extLst>
          </p:cNvPr>
          <p:cNvSpPr/>
          <p:nvPr/>
        </p:nvSpPr>
        <p:spPr>
          <a:xfrm>
            <a:off x="4632174" y="1836150"/>
            <a:ext cx="4044281" cy="829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Một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nửa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dân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số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dưới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25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tuổi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tạo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một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lợi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thế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dân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số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vàng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thập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kỷ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tới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v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Nơi có một số khu bảo tồn đa dạng sinh học lớn nhất thế giới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B9D1236-68AD-4440-9200-14538EEB0D28}"/>
              </a:ext>
            </a:extLst>
          </p:cNvPr>
          <p:cNvSpPr/>
          <p:nvPr/>
        </p:nvSpPr>
        <p:spPr>
          <a:xfrm>
            <a:off x="7935729" y="2029740"/>
            <a:ext cx="515597" cy="1752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53FC2E-B54E-438E-A037-DFF38C92E7BD}"/>
              </a:ext>
            </a:extLst>
          </p:cNvPr>
          <p:cNvSpPr/>
          <p:nvPr/>
        </p:nvSpPr>
        <p:spPr>
          <a:xfrm>
            <a:off x="5796136" y="3108965"/>
            <a:ext cx="3341455" cy="12926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Dược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mảng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v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xuất khẩu lớn thứ 2 sau IT</a:t>
            </a:r>
          </a:p>
          <a:p>
            <a:r>
              <a:rPr lang="v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Hóa chất &amp; Phân bón áp sát vị trí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thứ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 </a:t>
            </a:r>
            <a:r>
              <a:rPr lang="v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về giá trị xuất khẩu</a:t>
            </a:r>
          </a:p>
          <a:p>
            <a:r>
              <a:rPr lang="v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Các ngành công nghiệp phụ trợ được xây dựng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với</a:t>
            </a:r>
            <a:r>
              <a:rPr lang="v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quy mô toàn cầu</a:t>
            </a: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F78A6589-9855-4480-A361-4E8E9D8F10BF}"/>
              </a:ext>
            </a:extLst>
          </p:cNvPr>
          <p:cNvSpPr/>
          <p:nvPr/>
        </p:nvSpPr>
        <p:spPr>
          <a:xfrm>
            <a:off x="11672" y="3032462"/>
            <a:ext cx="2976152" cy="11166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Trong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5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năm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qua,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hơn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8,200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cải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cách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đã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giúp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Ấn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Độ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nhảy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vọt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14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bậc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về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Chỉ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số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thuận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lợi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kinh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doanh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đứng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thứ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63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trên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190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quốc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gia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vào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năm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2019</a:t>
            </a:r>
            <a:endParaRPr lang="vi" sz="1200" dirty="0">
              <a:solidFill>
                <a:schemeClr val="tx1">
                  <a:lumMod val="65000"/>
                  <a:lumOff val="35000"/>
                </a:schemeClr>
              </a:solidFill>
              <a:latin typeface="Arial (Body)"/>
            </a:endParaRPr>
          </a:p>
        </p:txBody>
      </p:sp>
      <p:sp>
        <p:nvSpPr>
          <p:cNvPr id="16" name="Rectangle: Rounded Corners 9">
            <a:extLst>
              <a:ext uri="{FF2B5EF4-FFF2-40B4-BE49-F238E27FC236}">
                <a16:creationId xmlns:a16="http://schemas.microsoft.com/office/drawing/2014/main" id="{F78A6589-9855-4480-A361-4E8E9D8F10BF}"/>
              </a:ext>
            </a:extLst>
          </p:cNvPr>
          <p:cNvSpPr/>
          <p:nvPr/>
        </p:nvSpPr>
        <p:spPr>
          <a:xfrm>
            <a:off x="63382" y="4581128"/>
            <a:ext cx="3212474" cy="14127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Ấn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Độ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đặt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mục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tiêu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trở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thành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trung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tâm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R&amp;D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của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thế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giới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trong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nhiều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lĩnh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vực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khác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nhau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Hơn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300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tập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đoàn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đa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quốc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gia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đã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thành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lập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các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trung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tâm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kỹ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thuật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nghiên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cứu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và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phát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triển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ở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Án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Độ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Đây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là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phần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bổ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sung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cho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vi-V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những trung tâm phần mềm -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hầu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hết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cho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50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công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ty Dow 100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và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(Body)"/>
              </a:rPr>
              <a:t> FTSE</a:t>
            </a:r>
            <a:endParaRPr lang="vi" sz="1200" dirty="0">
              <a:solidFill>
                <a:schemeClr val="tx1">
                  <a:lumMod val="65000"/>
                  <a:lumOff val="35000"/>
                </a:schemeClr>
              </a:solidFill>
              <a:latin typeface="Arial (Body)"/>
            </a:endParaRPr>
          </a:p>
        </p:txBody>
      </p:sp>
      <p:sp>
        <p:nvSpPr>
          <p:cNvPr id="17" name="Rectangle: Rounded Corners 14">
            <a:extLst>
              <a:ext uri="{FF2B5EF4-FFF2-40B4-BE49-F238E27FC236}">
                <a16:creationId xmlns:a16="http://schemas.microsoft.com/office/drawing/2014/main" id="{6E53FC2E-B54E-438E-A037-DFF38C92E7BD}"/>
              </a:ext>
            </a:extLst>
          </p:cNvPr>
          <p:cNvSpPr/>
          <p:nvPr/>
        </p:nvSpPr>
        <p:spPr>
          <a:xfrm>
            <a:off x="4788024" y="4641175"/>
            <a:ext cx="4536503" cy="13527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Khởi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xưởng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chính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phủ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vi-V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Chiến dịch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vi-V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Số hóa Ấn Độ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Liên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kết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các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vùng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nông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thôn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bằng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mạng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internet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tốc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độ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nâng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năng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lực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sử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dụng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máy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tính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Dhan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Yojana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cấp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dịch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vụ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ngân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hàng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cơ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bản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đến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tất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các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hộ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gia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đình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trong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cả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nước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Chính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quyền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tài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trợ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các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chương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trình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đổi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mới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cấp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hệ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sinh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thái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phù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hợp</a:t>
            </a:r>
            <a:endParaRPr lang="vi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4E8124-91B4-4425-B661-91AD8BAFE687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" kern="0" dirty="0">
                <a:solidFill>
                  <a:srgbClr val="0B7F27"/>
                </a:solidFill>
              </a:rPr>
              <a:t>Sản xuất tại Ấn Độ – </a:t>
            </a:r>
            <a:r>
              <a:rPr lang="vi-VN" kern="0" dirty="0">
                <a:solidFill>
                  <a:srgbClr val="0B7F27"/>
                </a:solidFill>
              </a:rPr>
              <a:t>P</a:t>
            </a:r>
            <a:r>
              <a:rPr lang="vi" kern="0" dirty="0">
                <a:solidFill>
                  <a:srgbClr val="0B7F27"/>
                </a:solidFill>
              </a:rPr>
              <a:t>hân tích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5169DC-0B52-471D-8BD4-9DBC5466D417}"/>
              </a:ext>
            </a:extLst>
          </p:cNvPr>
          <p:cNvSpPr/>
          <p:nvPr/>
        </p:nvSpPr>
        <p:spPr>
          <a:xfrm>
            <a:off x="114300" y="5445224"/>
            <a:ext cx="89015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" sz="1600" dirty="0"/>
              <a:t>Các công ty đa quốc gia có thể mang công nghệ / IP đến Ấn Độ - sân chơi bình đẳng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" sz="1600" dirty="0"/>
              <a:t>Con người, Thiết bị, Nguyên vật liệu và công nghệ địa phương sẵn có với chi phí hợp lý</a:t>
            </a:r>
          </a:p>
          <a:p>
            <a:endParaRPr lang="en-SG" dirty="0"/>
          </a:p>
          <a:p>
            <a:r>
              <a:rPr lang="vi" dirty="0"/>
              <a:t>Một giải pháp thay thế tốt như một phần của </a:t>
            </a:r>
            <a:br>
              <a:rPr lang="en-US" dirty="0"/>
            </a:br>
            <a:r>
              <a:rPr lang="vi" dirty="0"/>
              <a:t>chiến lược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vi" dirty="0"/>
              <a:t>Trung Quốc + 1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A76C86-55AB-7F37-7D9B-3C29F7236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288" y="153111"/>
            <a:ext cx="1531751" cy="640135"/>
          </a:xfrm>
          <a:prstGeom prst="rect">
            <a:avLst/>
          </a:prstGeom>
        </p:spPr>
      </p:pic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43172182-E378-2668-342F-76F2AE9B80BA}"/>
              </a:ext>
            </a:extLst>
          </p:cNvPr>
          <p:cNvSpPr/>
          <p:nvPr/>
        </p:nvSpPr>
        <p:spPr>
          <a:xfrm>
            <a:off x="128196" y="1412776"/>
            <a:ext cx="2694920" cy="3816424"/>
          </a:xfrm>
          <a:prstGeom prst="snip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" dirty="0"/>
              <a:t>Công nghệ</a:t>
            </a:r>
          </a:p>
          <a:p>
            <a:pPr algn="ctr"/>
            <a:endParaRPr lang="en-SG" dirty="0"/>
          </a:p>
          <a:p>
            <a:pPr algn="ctr"/>
            <a:r>
              <a:rPr lang="v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Sự cải tiến về Hạt giống, Phân bón, Thuốc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BVTV</a:t>
            </a:r>
            <a:r>
              <a:rPr lang="v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Vi chất dinh dưỡng, Trang thiết bị nông nghiệp đã giúp Ấn Độ tự cung tự cấp lương thực cho 1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v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40 tỷ người</a:t>
            </a:r>
            <a:endParaRPr lang="en-SG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algn="ctr"/>
            <a:endParaRPr lang="en-SG" dirty="0"/>
          </a:p>
        </p:txBody>
      </p:sp>
      <p:sp>
        <p:nvSpPr>
          <p:cNvPr id="8" name="Rectangle: Top Corners One Rounded and One Snipped 7">
            <a:extLst>
              <a:ext uri="{FF2B5EF4-FFF2-40B4-BE49-F238E27FC236}">
                <a16:creationId xmlns:a16="http://schemas.microsoft.com/office/drawing/2014/main" id="{C68AE3A4-A56C-8156-980C-DA8697E54BDE}"/>
              </a:ext>
            </a:extLst>
          </p:cNvPr>
          <p:cNvSpPr/>
          <p:nvPr/>
        </p:nvSpPr>
        <p:spPr>
          <a:xfrm>
            <a:off x="3224540" y="1418968"/>
            <a:ext cx="2694920" cy="3816424"/>
          </a:xfrm>
          <a:prstGeom prst="snip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Pháp lý</a:t>
            </a:r>
            <a:endParaRPr lang="vi" dirty="0"/>
          </a:p>
          <a:p>
            <a:pPr algn="ctr"/>
            <a:endParaRPr lang="en-SG" dirty="0"/>
          </a:p>
          <a:p>
            <a:r>
              <a:rPr lang="v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Đạo luật đa dạng sinh học được áp dụng. Cơ quan </a:t>
            </a:r>
            <a:r>
              <a:rPr lang="vi-VN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vi-VN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ảo tồn </a:t>
            </a:r>
            <a:r>
              <a:rPr lang="vi-VN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đ</a:t>
            </a:r>
            <a:r>
              <a:rPr lang="v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dạng Sinh học Quốc gia cho phép nhập khẩu Vi </a:t>
            </a:r>
            <a:r>
              <a:rPr lang="vi-VN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sinh vật</a:t>
            </a:r>
            <a:r>
              <a:rPr lang="v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và Chiết xuất Thực vật –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ty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đa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quốc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gia</a:t>
            </a:r>
            <a:r>
              <a:rPr lang="v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có sân chơi bình </a:t>
            </a:r>
            <a:r>
              <a:rPr lang="vi-VN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đẳng.</a:t>
            </a:r>
            <a:endParaRPr lang="en-SG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algn="ctr"/>
            <a:endParaRPr lang="en-SG" dirty="0"/>
          </a:p>
        </p:txBody>
      </p:sp>
      <p:sp>
        <p:nvSpPr>
          <p:cNvPr id="9" name="Rectangle: Top Corners One Rounded and One Snipped 8">
            <a:extLst>
              <a:ext uri="{FF2B5EF4-FFF2-40B4-BE49-F238E27FC236}">
                <a16:creationId xmlns:a16="http://schemas.microsoft.com/office/drawing/2014/main" id="{75265956-35ED-334F-B78D-456F9BD8EFD1}"/>
              </a:ext>
            </a:extLst>
          </p:cNvPr>
          <p:cNvSpPr/>
          <p:nvPr/>
        </p:nvSpPr>
        <p:spPr>
          <a:xfrm>
            <a:off x="6345899" y="1412776"/>
            <a:ext cx="2694920" cy="3816424"/>
          </a:xfrm>
          <a:prstGeom prst="snip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vi" dirty="0"/>
              <a:t>guồn nhân lực</a:t>
            </a:r>
          </a:p>
          <a:p>
            <a:pPr algn="ctr"/>
            <a:endParaRPr lang="en-SG" dirty="0"/>
          </a:p>
          <a:p>
            <a:r>
              <a:rPr lang="v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Ấn Độ tạo ra hàng triệu sinh viên tốt nghiệp ngành STEM, sinh viên tốt nghiệp ngành Khoa học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sự</a:t>
            </a:r>
            <a:r>
              <a:rPr lang="v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sống</a:t>
            </a:r>
            <a:endParaRPr lang="en-SG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vi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Kỹ thuật viên có Chứng chỉ ITI sẵn sàng làm công việc vận hành </a:t>
            </a:r>
            <a:r>
              <a:rPr lang="vi-VN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liên quan</a:t>
            </a:r>
            <a:endParaRPr lang="en-SG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7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C3396D6F3DC54799B7C3920936A3D7" ma:contentTypeVersion="14" ma:contentTypeDescription="Create a new document." ma:contentTypeScope="" ma:versionID="f0c4c683e00fffb785243ce4548f4808">
  <xsd:schema xmlns:xsd="http://www.w3.org/2001/XMLSchema" xmlns:xs="http://www.w3.org/2001/XMLSchema" xmlns:p="http://schemas.microsoft.com/office/2006/metadata/properties" xmlns:ns3="285440b5-72ac-4e5b-a717-d11440afa33a" xmlns:ns4="6b655924-3508-4fba-8c08-31cb70fb8e05" targetNamespace="http://schemas.microsoft.com/office/2006/metadata/properties" ma:root="true" ma:fieldsID="914d443d454ffe206017d4483c919b5f" ns3:_="" ns4:_="">
    <xsd:import namespace="285440b5-72ac-4e5b-a717-d11440afa33a"/>
    <xsd:import namespace="6b655924-3508-4fba-8c08-31cb70fb8e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440b5-72ac-4e5b-a717-d11440afa3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55924-3508-4fba-8c08-31cb70fb8e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30AB8C-A1B7-49BD-914C-D49B83D14D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44164F-4889-457F-BEB4-8573D046DF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440b5-72ac-4e5b-a717-d11440afa33a"/>
    <ds:schemaRef ds:uri="6b655924-3508-4fba-8c08-31cb70fb8e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DD421B-0CDF-4908-A182-2A0CA85F12F9}">
  <ds:schemaRefs>
    <ds:schemaRef ds:uri="http://purl.org/dc/terms/"/>
    <ds:schemaRef ds:uri="http://schemas.microsoft.com/office/2006/documentManagement/types"/>
    <ds:schemaRef ds:uri="6b655924-3508-4fba-8c08-31cb70fb8e05"/>
    <ds:schemaRef ds:uri="http://www.w3.org/XML/1998/namespace"/>
    <ds:schemaRef ds:uri="285440b5-72ac-4e5b-a717-d11440afa33a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4984</TotalTime>
  <Words>1458</Words>
  <Application>Microsoft Office PowerPoint</Application>
  <PresentationFormat>On-screen Show (4:3)</PresentationFormat>
  <Paragraphs>117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(Body)</vt:lpstr>
      <vt:lpstr>Calibri</vt:lpstr>
      <vt:lpstr>Default Design</vt:lpstr>
      <vt:lpstr>   Ấn Độ – Nguồn cung ứng thay thế tuyệt vời cho nguyên liệu sinh học</vt:lpstr>
      <vt:lpstr>Hiện trạng – Con người – Đất đai</vt:lpstr>
      <vt:lpstr>Biến động dân số và tác động đến khí hậu</vt:lpstr>
      <vt:lpstr>Kinh tế Nông nghiệp ở Ấn Độ</vt:lpstr>
      <vt:lpstr>Yếu tố chi phối thị trường bảo vệ thực vật và dinh dưỡng cây trồng</vt:lpstr>
      <vt:lpstr>Dự báo vĩ mô</vt:lpstr>
      <vt:lpstr>ẤN ĐỘ – hệ sinh thái khởi nghiệp lớn thứ 3</vt:lpstr>
      <vt:lpstr>ẤN ĐỘ – Cơ hội TĂNG TRƯỞNG!!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vaio</dc:creator>
  <cp:lastModifiedBy>PC</cp:lastModifiedBy>
  <cp:revision>341</cp:revision>
  <dcterms:created xsi:type="dcterms:W3CDTF">2011-06-26T19:47:31Z</dcterms:created>
  <dcterms:modified xsi:type="dcterms:W3CDTF">2022-12-09T05:36:04Z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0x0101005BC3396D6F3DC54799B7C3920936A3D7</vt:lpwstr>
  </property>
</Properties>
</file>